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90" r:id="rId3"/>
    <p:sldId id="270" r:id="rId4"/>
    <p:sldId id="291" r:id="rId5"/>
    <p:sldId id="292" r:id="rId6"/>
    <p:sldId id="293" r:id="rId7"/>
    <p:sldId id="294" r:id="rId8"/>
    <p:sldId id="1227" r:id="rId9"/>
    <p:sldId id="1252" r:id="rId10"/>
    <p:sldId id="274" r:id="rId11"/>
    <p:sldId id="450" r:id="rId12"/>
    <p:sldId id="275" r:id="rId13"/>
    <p:sldId id="451" r:id="rId14"/>
    <p:sldId id="452" r:id="rId15"/>
    <p:sldId id="1245" r:id="rId16"/>
    <p:sldId id="1248" r:id="rId17"/>
    <p:sldId id="1249" r:id="rId18"/>
    <p:sldId id="1089" r:id="rId19"/>
    <p:sldId id="335" r:id="rId20"/>
    <p:sldId id="1217" r:id="rId21"/>
    <p:sldId id="1253" r:id="rId22"/>
    <p:sldId id="283" r:id="rId23"/>
    <p:sldId id="258" r:id="rId24"/>
    <p:sldId id="1278" r:id="rId25"/>
    <p:sldId id="284" r:id="rId26"/>
    <p:sldId id="288" r:id="rId27"/>
    <p:sldId id="286" r:id="rId28"/>
    <p:sldId id="285" r:id="rId29"/>
    <p:sldId id="289" r:id="rId30"/>
    <p:sldId id="257" r:id="rId31"/>
    <p:sldId id="259" r:id="rId32"/>
    <p:sldId id="263" r:id="rId33"/>
    <p:sldId id="264" r:id="rId34"/>
    <p:sldId id="287" r:id="rId35"/>
    <p:sldId id="265" r:id="rId36"/>
    <p:sldId id="266" r:id="rId37"/>
    <p:sldId id="267" r:id="rId38"/>
    <p:sldId id="1254" r:id="rId39"/>
    <p:sldId id="1255" r:id="rId40"/>
    <p:sldId id="1256" r:id="rId41"/>
    <p:sldId id="299" r:id="rId42"/>
    <p:sldId id="300" r:id="rId43"/>
    <p:sldId id="1257" r:id="rId44"/>
    <p:sldId id="1258" r:id="rId45"/>
    <p:sldId id="1259" r:id="rId46"/>
    <p:sldId id="1265" r:id="rId47"/>
    <p:sldId id="1260" r:id="rId48"/>
    <p:sldId id="1261" r:id="rId49"/>
    <p:sldId id="301" r:id="rId50"/>
    <p:sldId id="1262" r:id="rId51"/>
    <p:sldId id="1279" r:id="rId52"/>
    <p:sldId id="297" r:id="rId53"/>
    <p:sldId id="1263" r:id="rId54"/>
    <p:sldId id="302" r:id="rId55"/>
    <p:sldId id="303" r:id="rId56"/>
    <p:sldId id="1275" r:id="rId57"/>
    <p:sldId id="1268" r:id="rId58"/>
    <p:sldId id="1269" r:id="rId59"/>
    <p:sldId id="1270" r:id="rId60"/>
    <p:sldId id="260" r:id="rId61"/>
    <p:sldId id="1271" r:id="rId62"/>
    <p:sldId id="1272" r:id="rId63"/>
    <p:sldId id="261" r:id="rId64"/>
    <p:sldId id="1273" r:id="rId65"/>
    <p:sldId id="1274" r:id="rId66"/>
    <p:sldId id="268" r:id="rId67"/>
    <p:sldId id="269" r:id="rId68"/>
    <p:sldId id="1264" r:id="rId69"/>
    <p:sldId id="1276" r:id="rId70"/>
    <p:sldId id="271" r:id="rId71"/>
    <p:sldId id="273" r:id="rId72"/>
    <p:sldId id="272" r:id="rId73"/>
    <p:sldId id="127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77"/>
    <p:restoredTop sz="94694"/>
  </p:normalViewPr>
  <p:slideViewPr>
    <p:cSldViewPr snapToGrid="0" snapToObjects="1">
      <p:cViewPr varScale="1">
        <p:scale>
          <a:sx n="116" d="100"/>
          <a:sy n="116" d="100"/>
        </p:scale>
        <p:origin x="21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DE4B-949B-FC43-9BED-B39346ABF6E1}" type="datetimeFigureOut">
              <a:rPr lang="en-US" smtClean="0"/>
              <a:t>6/19/22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6B78-7A4A-B045-84A7-63663F12F74D}" type="slidenum">
              <a:rPr lang="en-US" smtClean="0"/>
              <a:t>‹#›</a:t>
            </a:fld>
            <a:endParaRPr lang="en-US"/>
          </a:p>
        </p:txBody>
      </p:sp>
    </p:spTree>
    <p:extLst>
      <p:ext uri="{BB962C8B-B14F-4D97-AF65-F5344CB8AC3E}">
        <p14:creationId xmlns:p14="http://schemas.microsoft.com/office/powerpoint/2010/main" val="21260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about what your eat everyday, there are </a:t>
            </a:r>
            <a:r>
              <a:rPr lang="en-US" sz="1200" dirty="0">
                <a:solidFill>
                  <a:srgbClr val="FF0000"/>
                </a:solidFill>
              </a:rPr>
              <a:t>a high diversity of dietary carbohydrates in our foods from milk to vegie to fruit and meat. These carbohydrates exist as various polysaccharides, and glycoproteins, containing a high diversity of monosaccharides and of their linkages that connect them into glycan </a:t>
            </a:r>
            <a:r>
              <a:rPr lang="en-US" sz="1200" dirty="0" err="1">
                <a:solidFill>
                  <a:srgbClr val="FF0000"/>
                </a:solidFill>
              </a:rPr>
              <a:t>polysacccharides</a:t>
            </a:r>
            <a:r>
              <a:rPr lang="en-US" sz="1200" dirty="0">
                <a:solidFill>
                  <a:srgbClr val="FF0000"/>
                </a:solidFill>
              </a:rPr>
              <a:t>. </a:t>
            </a:r>
          </a:p>
        </p:txBody>
      </p:sp>
      <p:sp>
        <p:nvSpPr>
          <p:cNvPr id="4" name="Slide Number Placeholder 3"/>
          <p:cNvSpPr>
            <a:spLocks noGrp="1"/>
          </p:cNvSpPr>
          <p:nvPr>
            <p:ph type="sldNum" sz="quarter" idx="5"/>
          </p:nvPr>
        </p:nvSpPr>
        <p:spPr/>
        <p:txBody>
          <a:bodyPr/>
          <a:lstStyle/>
          <a:p>
            <a:fld id="{AF26BA93-7054-6E40-9DD2-B856B015FD16}" type="slidenum">
              <a:rPr lang="en-US" smtClean="0"/>
              <a:t>10</a:t>
            </a:fld>
            <a:endParaRPr lang="en-US"/>
          </a:p>
        </p:txBody>
      </p:sp>
    </p:spTree>
    <p:extLst>
      <p:ext uri="{BB962C8B-B14F-4D97-AF65-F5344CB8AC3E}">
        <p14:creationId xmlns:p14="http://schemas.microsoft.com/office/powerpoint/2010/main" val="148407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85E0026-02D2-C14A-B1AB-C1A89C32D1B5}"/>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9464F55E-151F-4A4F-899C-4E72CD1B9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MS PGothic" panose="020B0600070205080204" pitchFamily="34" charset="-128"/>
              </a:rPr>
              <a:t>These sugar connecting linkages are called glycosidic bonds. Breaking these bonds need carbohydrate active enzymes or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Each of these different glycosidic bond will need a different </a:t>
            </a:r>
            <a:r>
              <a:rPr lang="en-US" altLang="en-US" dirty="0" err="1">
                <a:latin typeface="Arial" panose="020B0604020202020204" pitchFamily="34" charset="0"/>
                <a:ea typeface="MS PGothic" panose="020B0600070205080204" pitchFamily="34" charset="-128"/>
              </a:rPr>
              <a:t>CAZyme</a:t>
            </a:r>
            <a:r>
              <a:rPr lang="en-US" altLang="en-US" dirty="0">
                <a:latin typeface="Arial" panose="020B0604020202020204" pitchFamily="34" charset="0"/>
                <a:ea typeface="MS PGothic" panose="020B0600070205080204" pitchFamily="34" charset="-128"/>
              </a:rPr>
              <a:t>. Therefore to fully break down complex carbs into simple sugars, a large number of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will be needed.</a:t>
            </a:r>
          </a:p>
        </p:txBody>
      </p:sp>
      <p:sp>
        <p:nvSpPr>
          <p:cNvPr id="82947" name="Slide Number Placeholder 3">
            <a:extLst>
              <a:ext uri="{FF2B5EF4-FFF2-40B4-BE49-F238E27FC236}">
                <a16:creationId xmlns:a16="http://schemas.microsoft.com/office/drawing/2014/main" id="{57035594-68F8-0842-8352-0257CB60A7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F7741-1CC2-FE47-9757-DB2B9E75519D}" type="slidenum">
              <a:rPr lang="en-US" altLang="en-US"/>
              <a:pPr/>
              <a:t>11</a:t>
            </a:fld>
            <a:endParaRPr lang="en-US" altLang="en-US"/>
          </a:p>
        </p:txBody>
      </p:sp>
    </p:spTree>
    <p:extLst>
      <p:ext uri="{BB962C8B-B14F-4D97-AF65-F5344CB8AC3E}">
        <p14:creationId xmlns:p14="http://schemas.microsoft.com/office/powerpoint/2010/main" val="22224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CAZy</a:t>
            </a:r>
            <a:r>
              <a:rPr lang="en-US" dirty="0"/>
              <a:t> database collects all the experimentally characterized </a:t>
            </a:r>
            <a:r>
              <a:rPr lang="en-US" dirty="0" err="1"/>
              <a:t>CAZymes</a:t>
            </a:r>
            <a:r>
              <a:rPr lang="en-US" dirty="0"/>
              <a:t>. They regularly curate biochemical data and collect their protein homologs to form six classes with each class including between over a dozen and almost 200 families. If looking at the human genome, there are only 17 food digesting GH </a:t>
            </a:r>
            <a:r>
              <a:rPr lang="en-US" dirty="0" err="1"/>
              <a:t>CAZymes</a:t>
            </a:r>
            <a:r>
              <a:rPr lang="en-US" dirty="0"/>
              <a:t>. So most of dietary fibers can’t be digested by human enzymes in upper GI tract and will reach the large intestine for gut microbes to digest</a:t>
            </a:r>
          </a:p>
        </p:txBody>
      </p:sp>
      <p:sp>
        <p:nvSpPr>
          <p:cNvPr id="4" name="Slide Number Placeholder 3"/>
          <p:cNvSpPr>
            <a:spLocks noGrp="1"/>
          </p:cNvSpPr>
          <p:nvPr>
            <p:ph type="sldNum" sz="quarter" idx="5"/>
          </p:nvPr>
        </p:nvSpPr>
        <p:spPr/>
        <p:txBody>
          <a:bodyPr/>
          <a:lstStyle/>
          <a:p>
            <a:fld id="{AF26BA93-7054-6E40-9DD2-B856B015FD16}" type="slidenum">
              <a:rPr lang="en-US" smtClean="0"/>
              <a:t>12</a:t>
            </a:fld>
            <a:endParaRPr lang="en-US"/>
          </a:p>
        </p:txBody>
      </p:sp>
    </p:spTree>
    <p:extLst>
      <p:ext uri="{BB962C8B-B14F-4D97-AF65-F5344CB8AC3E}">
        <p14:creationId xmlns:p14="http://schemas.microsoft.com/office/powerpoint/2010/main" val="1066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gut bacteria typically encode more than hundreds of </a:t>
            </a:r>
            <a:r>
              <a:rPr lang="en-US" dirty="0" err="1"/>
              <a:t>CAZymes</a:t>
            </a:r>
            <a:r>
              <a:rPr lang="en-US" dirty="0"/>
              <a:t>. Some bacteria can have over 6% of its genes encoding </a:t>
            </a:r>
            <a:r>
              <a:rPr lang="en-US" dirty="0" err="1"/>
              <a:t>CAZymes</a:t>
            </a:r>
            <a:r>
              <a:rPr lang="en-US" dirty="0"/>
              <a:t>. If there are 1000 bacterial species in human gut and each has 100 </a:t>
            </a:r>
            <a:r>
              <a:rPr lang="en-US" dirty="0" err="1"/>
              <a:t>CAZyme</a:t>
            </a:r>
            <a:r>
              <a:rPr lang="en-US" dirty="0"/>
              <a:t> genes, this means 100,000 </a:t>
            </a:r>
            <a:r>
              <a:rPr lang="en-US" dirty="0" err="1"/>
              <a:t>CAZymes</a:t>
            </a:r>
            <a:r>
              <a:rPr lang="en-US" dirty="0"/>
              <a:t> genes present in human gut microbiome, much larger than the number in human genome.</a:t>
            </a:r>
          </a:p>
        </p:txBody>
      </p:sp>
      <p:sp>
        <p:nvSpPr>
          <p:cNvPr id="4" name="Slide Number Placeholder 3"/>
          <p:cNvSpPr>
            <a:spLocks noGrp="1"/>
          </p:cNvSpPr>
          <p:nvPr>
            <p:ph type="sldNum" sz="quarter" idx="5"/>
          </p:nvPr>
        </p:nvSpPr>
        <p:spPr/>
        <p:txBody>
          <a:bodyPr/>
          <a:lstStyle/>
          <a:p>
            <a:fld id="{AF26BA93-7054-6E40-9DD2-B856B015FD16}" type="slidenum">
              <a:rPr lang="en-US" smtClean="0"/>
              <a:t>13</a:t>
            </a:fld>
            <a:endParaRPr lang="en-US"/>
          </a:p>
        </p:txBody>
      </p:sp>
    </p:spTree>
    <p:extLst>
      <p:ext uri="{BB962C8B-B14F-4D97-AF65-F5344CB8AC3E}">
        <p14:creationId xmlns:p14="http://schemas.microsoft.com/office/powerpoint/2010/main" val="4172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annotate their microbial genomes and metagenomes for </a:t>
            </a:r>
            <a:r>
              <a:rPr lang="en-US" dirty="0" err="1"/>
              <a:t>CAZymes</a:t>
            </a:r>
            <a:r>
              <a:rPr lang="en-US" dirty="0"/>
              <a:t>? Before 2012, people BLAST their query against the </a:t>
            </a:r>
            <a:r>
              <a:rPr lang="en-US" dirty="0" err="1"/>
              <a:t>CAZy</a:t>
            </a:r>
            <a:r>
              <a:rPr lang="en-US" dirty="0"/>
              <a:t> protein sequence database. However, </a:t>
            </a:r>
            <a:r>
              <a:rPr lang="en-US" dirty="0" err="1"/>
              <a:t>CAZymes</a:t>
            </a:r>
            <a:r>
              <a:rPr lang="en-US" dirty="0"/>
              <a:t> are known to be modular and contain multiple domains. In 2012, we build a </a:t>
            </a:r>
            <a:r>
              <a:rPr lang="en-US" dirty="0" err="1"/>
              <a:t>CAZyme</a:t>
            </a:r>
            <a:r>
              <a:rPr lang="en-US" dirty="0"/>
              <a:t> HMM database called </a:t>
            </a:r>
            <a:r>
              <a:rPr lang="en-US" dirty="0" err="1"/>
              <a:t>dbCAN</a:t>
            </a:r>
            <a:r>
              <a:rPr lang="en-US" dirty="0"/>
              <a:t>, which defines a signature domain for each </a:t>
            </a:r>
            <a:r>
              <a:rPr lang="en-US" dirty="0" err="1"/>
              <a:t>CAZyme</a:t>
            </a:r>
            <a:r>
              <a:rPr lang="en-US" dirty="0"/>
              <a:t> family. This allows to identify all the </a:t>
            </a:r>
            <a:r>
              <a:rPr lang="en-US" dirty="0" err="1"/>
              <a:t>CAZyme</a:t>
            </a:r>
            <a:r>
              <a:rPr lang="en-US" dirty="0"/>
              <a:t> modules in a given query. After 2017, there are tools developed for short discrete amino acid peptides as the signature of each </a:t>
            </a:r>
            <a:r>
              <a:rPr lang="en-US" dirty="0" err="1"/>
              <a:t>CAZyme</a:t>
            </a:r>
            <a:r>
              <a:rPr lang="en-US" dirty="0"/>
              <a:t> family. One of these tools </a:t>
            </a:r>
            <a:r>
              <a:rPr lang="en-US" dirty="0" err="1"/>
              <a:t>eCAMI</a:t>
            </a:r>
            <a:r>
              <a:rPr lang="en-US" dirty="0"/>
              <a:t> was published by our lab in 2020. In 2018, we combined the three ideas and developed a meta server called dbCAN2, and we found </a:t>
            </a:r>
            <a:r>
              <a:rPr lang="en-US" dirty="0" err="1"/>
              <a:t>CAZymes</a:t>
            </a:r>
            <a:r>
              <a:rPr lang="en-US" dirty="0"/>
              <a:t> annotated by 2 and 3 tools are more accurate predictions.</a:t>
            </a:r>
          </a:p>
        </p:txBody>
      </p:sp>
      <p:sp>
        <p:nvSpPr>
          <p:cNvPr id="4" name="Slide Number Placeholder 3"/>
          <p:cNvSpPr>
            <a:spLocks noGrp="1"/>
          </p:cNvSpPr>
          <p:nvPr>
            <p:ph type="sldNum" sz="quarter" idx="5"/>
          </p:nvPr>
        </p:nvSpPr>
        <p:spPr/>
        <p:txBody>
          <a:bodyPr/>
          <a:lstStyle/>
          <a:p>
            <a:fld id="{AF26BA93-7054-6E40-9DD2-B856B015FD16}" type="slidenum">
              <a:rPr lang="en-US" smtClean="0"/>
              <a:t>14</a:t>
            </a:fld>
            <a:endParaRPr lang="en-US"/>
          </a:p>
        </p:txBody>
      </p:sp>
    </p:spTree>
    <p:extLst>
      <p:ext uri="{BB962C8B-B14F-4D97-AF65-F5344CB8AC3E}">
        <p14:creationId xmlns:p14="http://schemas.microsoft.com/office/powerpoint/2010/main" val="257254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major findings in carbohydrate utilization research is the discovery of </a:t>
            </a:r>
            <a:r>
              <a:rPr lang="en-US" altLang="en-US" sz="1200" dirty="0">
                <a:solidFill>
                  <a:srgbClr val="FF0000"/>
                </a:solidFill>
                <a:latin typeface="Calibri" panose="020F0502020204030204" pitchFamily="34" charset="0"/>
                <a:cs typeface="Calibri" panose="020F0502020204030204" pitchFamily="34" charset="0"/>
              </a:rPr>
              <a:t>polysaccharide utilization loci in late 1990’s. The first studied PUL is the starch utilization loci in Bacteroides theta, which contains three </a:t>
            </a:r>
            <a:r>
              <a:rPr lang="en-US" altLang="en-US" sz="1200" dirty="0" err="1">
                <a:solidFill>
                  <a:srgbClr val="FF0000"/>
                </a:solidFill>
                <a:latin typeface="Calibri" panose="020F0502020204030204" pitchFamily="34" charset="0"/>
                <a:cs typeface="Calibri" panose="020F0502020204030204" pitchFamily="34" charset="0"/>
              </a:rPr>
              <a:t>CAZymes</a:t>
            </a:r>
            <a:r>
              <a:rPr lang="en-US" altLang="en-US" sz="1200" dirty="0">
                <a:solidFill>
                  <a:srgbClr val="FF0000"/>
                </a:solidFill>
                <a:latin typeface="Calibri" panose="020F0502020204030204" pitchFamily="34" charset="0"/>
                <a:cs typeface="Calibri" panose="020F0502020204030204" pitchFamily="34" charset="0"/>
              </a:rPr>
              <a:t>, two transporters, one regulator, and others likely sugar binding proteins. Since 2005, hundreds of PULs have been described in the literature, while most of them are characterized in gram- bacteria. In 2016, PULs were also found in gram+ bacteria.</a:t>
            </a:r>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15</a:t>
            </a:fld>
            <a:endParaRPr lang="en-US"/>
          </a:p>
        </p:txBody>
      </p:sp>
    </p:spTree>
    <p:extLst>
      <p:ext uri="{BB962C8B-B14F-4D97-AF65-F5344CB8AC3E}">
        <p14:creationId xmlns:p14="http://schemas.microsoft.com/office/powerpoint/2010/main" val="11836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t>
            </a:r>
            <a:r>
              <a:rPr lang="en-US" dirty="0" err="1"/>
              <a:t>CAZymes</a:t>
            </a:r>
            <a:r>
              <a:rPr lang="en-US" dirty="0"/>
              <a:t> forming gene clusters is wide spread </a:t>
            </a:r>
            <a:r>
              <a:rPr lang="en-US" dirty="0" err="1"/>
              <a:t>phenominon</a:t>
            </a:r>
            <a:r>
              <a:rPr lang="en-US" dirty="0"/>
              <a:t> that microbes have evolved to adapt to carbohydrate rich environments like animal gut, forest floors, soils, oceans. Determining the substrates oof these gene clusters requires experimental characterization and can't be done in a high-throughput manner. However, predicting these gene clusters can be automated computationally. We have developed CGC-finder, a program to automatically scan any given DNA sequences to identify co-localized </a:t>
            </a:r>
            <a:r>
              <a:rPr lang="en-US" dirty="0" err="1"/>
              <a:t>CAZymes</a:t>
            </a:r>
            <a:r>
              <a:rPr lang="en-US" dirty="0"/>
              <a:t>, TCs, TFs, and STPs. It is integrated in the </a:t>
            </a:r>
            <a:r>
              <a:rPr lang="en-US" dirty="0" err="1"/>
              <a:t>dbCAN</a:t>
            </a:r>
            <a:r>
              <a:rPr lang="en-US" dirty="0"/>
              <a:t> tool package. Here is an example CGC that we identified from a </a:t>
            </a:r>
            <a:r>
              <a:rPr lang="en-US" dirty="0" err="1"/>
              <a:t>RefSeq</a:t>
            </a:r>
            <a:r>
              <a:rPr lang="en-US" dirty="0"/>
              <a:t> bacterial genome. It contains 42 genes and 35 are </a:t>
            </a:r>
            <a:r>
              <a:rPr lang="en-US" dirty="0" err="1"/>
              <a:t>CAZymes</a:t>
            </a:r>
            <a:r>
              <a:rPr lang="en-US" dirty="0"/>
              <a:t>.</a:t>
            </a:r>
          </a:p>
        </p:txBody>
      </p:sp>
      <p:sp>
        <p:nvSpPr>
          <p:cNvPr id="4" name="Slide Number Placeholder 3"/>
          <p:cNvSpPr>
            <a:spLocks noGrp="1"/>
          </p:cNvSpPr>
          <p:nvPr>
            <p:ph type="sldNum" sz="quarter" idx="5"/>
          </p:nvPr>
        </p:nvSpPr>
        <p:spPr/>
        <p:txBody>
          <a:bodyPr/>
          <a:lstStyle/>
          <a:p>
            <a:fld id="{AF26BA93-7054-6E40-9DD2-B856B015FD16}" type="slidenum">
              <a:rPr lang="en-US" smtClean="0"/>
              <a:t>16</a:t>
            </a:fld>
            <a:endParaRPr lang="en-US"/>
          </a:p>
        </p:txBody>
      </p:sp>
    </p:spTree>
    <p:extLst>
      <p:ext uri="{BB962C8B-B14F-4D97-AF65-F5344CB8AC3E}">
        <p14:creationId xmlns:p14="http://schemas.microsoft.com/office/powerpoint/2010/main" val="96355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web links to our </a:t>
            </a:r>
            <a:r>
              <a:rPr lang="en-US" dirty="0" err="1"/>
              <a:t>dbCAN</a:t>
            </a:r>
            <a:r>
              <a:rPr lang="en-US" dirty="0"/>
              <a:t> families tools.</a:t>
            </a:r>
          </a:p>
        </p:txBody>
      </p:sp>
      <p:sp>
        <p:nvSpPr>
          <p:cNvPr id="4" name="Slide Number Placeholder 3"/>
          <p:cNvSpPr>
            <a:spLocks noGrp="1"/>
          </p:cNvSpPr>
          <p:nvPr>
            <p:ph type="sldNum" sz="quarter" idx="5"/>
          </p:nvPr>
        </p:nvSpPr>
        <p:spPr/>
        <p:txBody>
          <a:bodyPr/>
          <a:lstStyle/>
          <a:p>
            <a:fld id="{AF26BA93-7054-6E40-9DD2-B856B015FD16}" type="slidenum">
              <a:rPr lang="en-US" smtClean="0"/>
              <a:t>17</a:t>
            </a:fld>
            <a:endParaRPr lang="en-US"/>
          </a:p>
        </p:txBody>
      </p:sp>
    </p:spTree>
    <p:extLst>
      <p:ext uri="{BB962C8B-B14F-4D97-AF65-F5344CB8AC3E}">
        <p14:creationId xmlns:p14="http://schemas.microsoft.com/office/powerpoint/2010/main" val="90309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127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AE9E-1F5D-8040-9F61-32EE94DC6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A2A3E-E18D-A040-A0F6-B390DC45A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4D5E9-6CA1-A14E-B2D4-D94F96DCD38D}"/>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A0C49DC4-9D44-9E4F-8CFE-59DB78167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C06A-F84C-A742-BD37-AA5338F68B41}"/>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87408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FC7C-A165-564D-B8B0-4F19C6667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549E8-E361-C941-835E-CEECC891F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E9563-2D6F-5845-B610-5A89D46044D1}"/>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CCEC3A38-766B-9144-B295-CCC77100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B467F-418A-E34C-9D45-C21A1E251D5A}"/>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415530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5A591-0315-E64E-9F5E-757CD2FF9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76B8F-D066-7C40-9286-D1C46DF06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06FBC-F075-8943-B676-EE813605FD1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8DFBDE3F-7BA6-ED44-B66C-1A067D646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3368B-BEA3-3C4E-8295-928AF97C2B76}"/>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40625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15962"/>
          </a:xfrm>
        </p:spPr>
        <p:txBody>
          <a:bodyPr/>
          <a:lstStyle/>
          <a:p>
            <a:r>
              <a:rPr lang="en-US"/>
              <a:t>Click to edit Master title style</a:t>
            </a:r>
          </a:p>
        </p:txBody>
      </p:sp>
      <p:sp>
        <p:nvSpPr>
          <p:cNvPr id="14" name="Text Placeholder 13"/>
          <p:cNvSpPr>
            <a:spLocks noGrp="1"/>
          </p:cNvSpPr>
          <p:nvPr>
            <p:ph type="body" sz="quarter" idx="13"/>
          </p:nvPr>
        </p:nvSpPr>
        <p:spPr>
          <a:xfrm>
            <a:off x="609600" y="1219200"/>
            <a:ext cx="10972800" cy="4953000"/>
          </a:xfrm>
        </p:spPr>
        <p:txBody>
          <a:bodyPr/>
          <a:lstStyle>
            <a:lvl1pPr>
              <a:lnSpc>
                <a:spcPct val="100000"/>
              </a:lnSpc>
              <a:spcAft>
                <a:spcPts val="1800"/>
              </a:spcAft>
              <a:defRPr>
                <a:latin typeface="+mj-lt"/>
              </a:defRPr>
            </a:lvl1pPr>
            <a:lvl2pPr>
              <a:lnSpc>
                <a:spcPct val="100000"/>
              </a:lnSpc>
              <a:spcAft>
                <a:spcPts val="1800"/>
              </a:spcAft>
              <a:defRPr>
                <a:latin typeface="+mj-lt"/>
              </a:defRPr>
            </a:lvl2pPr>
            <a:lvl3pPr>
              <a:lnSpc>
                <a:spcPct val="100000"/>
              </a:lnSpc>
              <a:spcAft>
                <a:spcPts val="1800"/>
              </a:spcAft>
              <a:defRPr>
                <a:latin typeface="+mj-lt"/>
              </a:defRPr>
            </a:lvl3pPr>
            <a:lvl4pPr>
              <a:lnSpc>
                <a:spcPct val="100000"/>
              </a:lnSpc>
              <a:spcAft>
                <a:spcPts val="1800"/>
              </a:spcAft>
              <a:defRPr>
                <a:latin typeface="+mj-lt"/>
              </a:defRPr>
            </a:lvl4pPr>
            <a:lvl5pPr>
              <a:lnSpc>
                <a:spcPct val="100000"/>
              </a:lnSpc>
              <a:spcAft>
                <a:spcPts val="1800"/>
              </a:spcAft>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54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3AB1-A43F-FD47-9BE0-1B74C651D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E36FB-D9D2-CC42-BEC0-C7E3EED04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C308-A629-6B4A-B5E7-D9CC7BA99671}"/>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8B3207F6-7D6D-8343-BC71-02E14A2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01682-F8BB-A84E-99A8-48994AA23D44}"/>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20595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6C3-EA91-F94A-9907-D1184A9C2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2667-2A58-4141-9F42-1EE94BC3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F8E6-1504-B841-945F-C77DF0712C9F}"/>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B0BCD06A-D109-A643-8035-6F8CB2957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6243-A1D6-6046-BE51-AA8F319B7AA3}"/>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154619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A3EE-38C4-B44F-AA17-2D9882357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6E05C-F80B-A74A-8376-6C711C001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2AAA5-3AE8-0C40-808B-2D039A8E0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8A7-060F-654D-885A-832719C34F86}"/>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6" name="Footer Placeholder 5">
            <a:extLst>
              <a:ext uri="{FF2B5EF4-FFF2-40B4-BE49-F238E27FC236}">
                <a16:creationId xmlns:a16="http://schemas.microsoft.com/office/drawing/2014/main" id="{81A608B3-50B3-EA48-9491-4345F6C0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E9FF8-1290-4E43-ADBF-87570AA8C51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20638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FE4-AEC9-684B-B822-E648D453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608ED-8854-5248-8DCE-769E940B7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309B7-7E92-9B42-90A6-9564F729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00C6-496D-CD46-A89F-6F33A0D9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F5D67-204E-9B46-9A26-1C483CFAA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E1653-A58D-BA4D-8242-97D0369AE52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8" name="Footer Placeholder 7">
            <a:extLst>
              <a:ext uri="{FF2B5EF4-FFF2-40B4-BE49-F238E27FC236}">
                <a16:creationId xmlns:a16="http://schemas.microsoft.com/office/drawing/2014/main" id="{AC3BF7CE-4E3D-9440-8024-0AA3EF7A9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DFE19-B8BA-D04C-8269-0448105155CE}"/>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0299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D7E2-A19F-F04D-906E-491187B8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B049D-F10C-0B4B-9793-FBF28AA849D2}"/>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4" name="Footer Placeholder 3">
            <a:extLst>
              <a:ext uri="{FF2B5EF4-FFF2-40B4-BE49-F238E27FC236}">
                <a16:creationId xmlns:a16="http://schemas.microsoft.com/office/drawing/2014/main" id="{CF45EEB1-432C-9945-AA58-59CDDFF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7B8E2-4602-944A-8EF1-3CC857E78CDF}"/>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0837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B4665-0613-DF40-9BD3-B53E6796D96E}"/>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3" name="Footer Placeholder 2">
            <a:extLst>
              <a:ext uri="{FF2B5EF4-FFF2-40B4-BE49-F238E27FC236}">
                <a16:creationId xmlns:a16="http://schemas.microsoft.com/office/drawing/2014/main" id="{94F9F899-51D6-3D4F-9809-46F37A05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71EB7-94EA-FE40-BDF1-FC2EE55A63D7}"/>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441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776-4D8F-7E4B-ADAD-36FF0F0E7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D723C-6627-0544-995D-C02E18E44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3AE98F-BA8A-F94D-9D62-31F802DE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AA622-0D25-E247-AD1A-83E9DE68580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6" name="Footer Placeholder 5">
            <a:extLst>
              <a:ext uri="{FF2B5EF4-FFF2-40B4-BE49-F238E27FC236}">
                <a16:creationId xmlns:a16="http://schemas.microsoft.com/office/drawing/2014/main" id="{5953421E-A638-4943-820A-7BC9DB4A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9D6A6-D38D-C64C-96A5-E4285DEB5FB2}"/>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4857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E8B3-F671-AB46-959C-0B6C8EF2C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CBCF1-4F09-514E-A6A0-D9A71505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31011-8A92-724E-89B2-4DF169FB4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2C04A-B2A4-8143-AE34-CF4F33FB5F3C}"/>
              </a:ext>
            </a:extLst>
          </p:cNvPr>
          <p:cNvSpPr>
            <a:spLocks noGrp="1"/>
          </p:cNvSpPr>
          <p:nvPr>
            <p:ph type="dt" sz="half" idx="10"/>
          </p:nvPr>
        </p:nvSpPr>
        <p:spPr/>
        <p:txBody>
          <a:bodyPr/>
          <a:lstStyle/>
          <a:p>
            <a:fld id="{705D9BDB-7EB3-C342-9FC9-8EBFA7F7B9E3}" type="datetimeFigureOut">
              <a:rPr lang="en-US" smtClean="0"/>
              <a:t>6/19/22</a:t>
            </a:fld>
            <a:endParaRPr lang="en-US"/>
          </a:p>
        </p:txBody>
      </p:sp>
      <p:sp>
        <p:nvSpPr>
          <p:cNvPr id="6" name="Footer Placeholder 5">
            <a:extLst>
              <a:ext uri="{FF2B5EF4-FFF2-40B4-BE49-F238E27FC236}">
                <a16:creationId xmlns:a16="http://schemas.microsoft.com/office/drawing/2014/main" id="{3B070C57-D85A-A849-A5A6-2CA438CC3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74A2-1960-514E-A5FF-308D60849E7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5697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D227-C66B-6E4D-8B38-F6677A845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BACCE-E1A8-6F4A-8CEA-EBE30FB37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77F62-BA04-1042-9D94-5E3984CF7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D9BDB-7EB3-C342-9FC9-8EBFA7F7B9E3}" type="datetimeFigureOut">
              <a:rPr lang="en-US" smtClean="0"/>
              <a:t>6/19/22</a:t>
            </a:fld>
            <a:endParaRPr lang="en-US"/>
          </a:p>
        </p:txBody>
      </p:sp>
      <p:sp>
        <p:nvSpPr>
          <p:cNvPr id="5" name="Footer Placeholder 4">
            <a:extLst>
              <a:ext uri="{FF2B5EF4-FFF2-40B4-BE49-F238E27FC236}">
                <a16:creationId xmlns:a16="http://schemas.microsoft.com/office/drawing/2014/main" id="{1687D859-E643-D444-8DC6-982DE0DB0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E3E6-4AF7-DF42-B114-C2AA7F6B0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8F94-DCC5-9E42-92B3-A5CC75ACE4C5}" type="slidenum">
              <a:rPr lang="en-US" smtClean="0"/>
              <a:t>‹#›</a:t>
            </a:fld>
            <a:endParaRPr lang="en-US"/>
          </a:p>
        </p:txBody>
      </p:sp>
    </p:spTree>
    <p:extLst>
      <p:ext uri="{BB962C8B-B14F-4D97-AF65-F5344CB8AC3E}">
        <p14:creationId xmlns:p14="http://schemas.microsoft.com/office/powerpoint/2010/main" val="26535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when2meet.com/?15855740-coiPZ"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www.cazy.org/GlycosylTransferase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www.cazy.org/Glycoside-Hydrolase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hyperlink" Target="https://bcb.unl.edu/dbCAN2" TargetMode="External"/><Relationship Id="rId13" Type="http://schemas.openxmlformats.org/officeDocument/2006/relationships/hyperlink" Target="https://bcb.unl.edu/plantcazyme/"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s://bcb.unl.edu/dbCAN_se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hyperlink" Target="https://github.com/yinlabniu/eCAMI" TargetMode="External"/><Relationship Id="rId5" Type="http://schemas.openxmlformats.org/officeDocument/2006/relationships/image" Target="../media/image27.png"/><Relationship Id="rId10" Type="http://schemas.openxmlformats.org/officeDocument/2006/relationships/hyperlink" Target="https://bcb.unl.edu/dbCAN_PUL" TargetMode="External"/><Relationship Id="rId4" Type="http://schemas.openxmlformats.org/officeDocument/2006/relationships/image" Target="../media/image26.png"/><Relationship Id="rId9" Type="http://schemas.openxmlformats.org/officeDocument/2006/relationships/hyperlink" Target="https://github.com/linnabrown/run_dbcan" TargetMode="External"/><Relationship Id="rId14" Type="http://schemas.openxmlformats.org/officeDocument/2006/relationships/hyperlink" Target="https://bcb.unl.edu/pHMM-Tree/sourc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li14/Workshop_2022_YinL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rane-ood.unl.edu/pun/sys/dashboard"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tli14/Workshop_2022_YinLab"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ftp.ebi.ac.uk/pub/databases/metagenomics/mgnify_genomes/human-gut/v2.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bcb.unl.edu/dbCAN2/" TargetMode="External"/><Relationship Id="rId2" Type="http://schemas.openxmlformats.org/officeDocument/2006/relationships/hyperlink" Target="https://github.com/linnabrown/run_dbcan" TargetMode="Externa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mailto:yourusername@crane.unl.edu"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886-C13E-3247-81FA-CF68A2AE87A8}"/>
              </a:ext>
            </a:extLst>
          </p:cNvPr>
          <p:cNvSpPr>
            <a:spLocks noGrp="1"/>
          </p:cNvSpPr>
          <p:nvPr>
            <p:ph type="ctrTitle"/>
          </p:nvPr>
        </p:nvSpPr>
        <p:spPr>
          <a:xfrm>
            <a:off x="5443" y="917754"/>
            <a:ext cx="6847116" cy="1324429"/>
          </a:xfrm>
        </p:spPr>
        <p:txBody>
          <a:bodyPr>
            <a:normAutofit fontScale="90000"/>
          </a:bodyPr>
          <a:lstStyle/>
          <a:p>
            <a:r>
              <a:rPr lang="en-US" dirty="0">
                <a:highlight>
                  <a:srgbClr val="FFFF00"/>
                </a:highlight>
                <a:latin typeface="+mn-lt"/>
              </a:rPr>
              <a:t>Computational Biology Summer Workshop</a:t>
            </a:r>
          </a:p>
        </p:txBody>
      </p:sp>
      <p:sp>
        <p:nvSpPr>
          <p:cNvPr id="3" name="Subtitle 2">
            <a:extLst>
              <a:ext uri="{FF2B5EF4-FFF2-40B4-BE49-F238E27FC236}">
                <a16:creationId xmlns:a16="http://schemas.microsoft.com/office/drawing/2014/main" id="{D43BCA87-66F6-5640-9649-15F02F865FF1}"/>
              </a:ext>
            </a:extLst>
          </p:cNvPr>
          <p:cNvSpPr>
            <a:spLocks noGrp="1"/>
          </p:cNvSpPr>
          <p:nvPr>
            <p:ph type="subTitle" idx="1"/>
          </p:nvPr>
        </p:nvSpPr>
        <p:spPr>
          <a:xfrm>
            <a:off x="244927" y="2349907"/>
            <a:ext cx="6683830" cy="4181247"/>
          </a:xfrm>
          <a:solidFill>
            <a:schemeClr val="lt1"/>
          </a:solidFill>
        </p:spPr>
        <p:txBody>
          <a:bodyPr>
            <a:noAutofit/>
          </a:bodyPr>
          <a:lstStyle/>
          <a:p>
            <a:pPr marL="342900" indent="-342900" algn="l">
              <a:buFont typeface="Arial" panose="020B0604020202020204" pitchFamily="34" charset="0"/>
              <a:buChar char="•"/>
            </a:pPr>
            <a:r>
              <a:rPr lang="en-US" sz="2000" b="1" u="sng" dirty="0"/>
              <a:t>Free</a:t>
            </a:r>
            <a:r>
              <a:rPr lang="en-US" sz="2000" dirty="0"/>
              <a:t> to anyone with life/agricultural science background</a:t>
            </a:r>
          </a:p>
          <a:p>
            <a:pPr marL="342900" indent="-342900" algn="l">
              <a:buFont typeface="Arial" panose="020B0604020202020204" pitchFamily="34" charset="0"/>
              <a:buChar char="•"/>
            </a:pPr>
            <a:r>
              <a:rPr lang="en-US" sz="2000" dirty="0"/>
              <a:t>Organized by </a:t>
            </a:r>
            <a:r>
              <a:rPr lang="en-US" sz="2000" b="1" dirty="0"/>
              <a:t>Dr. Yanbin Yin</a:t>
            </a:r>
            <a:r>
              <a:rPr lang="en-US" sz="2000" dirty="0"/>
              <a:t>, Associate Prof of Nebraska Food for Health Center &amp; Food Science &amp; Tech Dept</a:t>
            </a:r>
          </a:p>
          <a:p>
            <a:pPr marL="342900" indent="-342900" algn="l">
              <a:buFont typeface="Arial" panose="020B0604020202020204" pitchFamily="34" charset="0"/>
              <a:buChar char="•"/>
            </a:pPr>
            <a:r>
              <a:rPr lang="en-US" sz="2000" dirty="0"/>
              <a:t>Taught by </a:t>
            </a:r>
            <a:r>
              <a:rPr lang="en-US" sz="2000" b="1" dirty="0"/>
              <a:t>experienced bioinformatics postdocs and students </a:t>
            </a:r>
            <a:r>
              <a:rPr lang="en-US" sz="2000" dirty="0"/>
              <a:t>of NFHC</a:t>
            </a:r>
          </a:p>
          <a:p>
            <a:pPr marL="342900" indent="-342900" algn="l">
              <a:buFont typeface="Arial" panose="020B0604020202020204" pitchFamily="34" charset="0"/>
              <a:buChar char="•"/>
            </a:pPr>
            <a:r>
              <a:rPr lang="en-US" sz="2000" dirty="0"/>
              <a:t>Practical </a:t>
            </a:r>
            <a:r>
              <a:rPr lang="en-US" sz="2000" b="1" u="sng" dirty="0"/>
              <a:t>Bash, Python and R </a:t>
            </a:r>
            <a:r>
              <a:rPr lang="en-US" sz="2000" b="1" dirty="0"/>
              <a:t>skills </a:t>
            </a:r>
            <a:r>
              <a:rPr lang="en-US" sz="2000" dirty="0"/>
              <a:t>to analyze sequencing data and produce publishable graphs</a:t>
            </a:r>
          </a:p>
          <a:p>
            <a:pPr marL="342900" indent="-342900" algn="l">
              <a:buFont typeface="Arial" panose="020B0604020202020204" pitchFamily="34" charset="0"/>
              <a:buChar char="•"/>
            </a:pPr>
            <a:r>
              <a:rPr lang="en-US" sz="2000" b="1" u="sng" dirty="0"/>
              <a:t>Hands-on project </a:t>
            </a:r>
            <a:r>
              <a:rPr lang="en-US" sz="2000" dirty="0"/>
              <a:t>of (meta)</a:t>
            </a:r>
            <a:r>
              <a:rPr lang="en-US" sz="2000" b="1" dirty="0"/>
              <a:t>genome mining </a:t>
            </a:r>
            <a:r>
              <a:rPr lang="en-US" sz="2000" dirty="0"/>
              <a:t>for carbohydrate active enzymes as a case study</a:t>
            </a:r>
          </a:p>
          <a:p>
            <a:pPr marL="342900" indent="-342900" algn="l">
              <a:buFont typeface="Arial" panose="020B0604020202020204" pitchFamily="34" charset="0"/>
              <a:buChar char="•"/>
            </a:pPr>
            <a:r>
              <a:rPr lang="en-US" sz="2000" b="1" u="sng" dirty="0"/>
              <a:t>Date</a:t>
            </a:r>
            <a:r>
              <a:rPr lang="en-US" sz="2000" dirty="0"/>
              <a:t>: </a:t>
            </a:r>
            <a:r>
              <a:rPr lang="en-US" sz="2000" b="1" dirty="0">
                <a:highlight>
                  <a:srgbClr val="FFFF00"/>
                </a:highlight>
              </a:rPr>
              <a:t>A half day (4h) </a:t>
            </a:r>
            <a:r>
              <a:rPr lang="en-US" sz="2000" dirty="0">
                <a:highlight>
                  <a:srgbClr val="FFFF00"/>
                </a:highlight>
              </a:rPr>
              <a:t>of the </a:t>
            </a:r>
            <a:r>
              <a:rPr lang="en-US" sz="2000" b="1" dirty="0">
                <a:highlight>
                  <a:srgbClr val="FFFF00"/>
                </a:highlight>
              </a:rPr>
              <a:t>3rd week </a:t>
            </a:r>
            <a:r>
              <a:rPr lang="en-US" sz="2000" dirty="0">
                <a:highlight>
                  <a:srgbClr val="FFFF00"/>
                </a:highlight>
              </a:rPr>
              <a:t>(20-23) of </a:t>
            </a:r>
            <a:r>
              <a:rPr lang="en-US" sz="2000" b="1" dirty="0">
                <a:highlight>
                  <a:srgbClr val="FFFF00"/>
                </a:highlight>
              </a:rPr>
              <a:t>June</a:t>
            </a:r>
            <a:r>
              <a:rPr lang="en-US" sz="2000" dirty="0"/>
              <a:t> will be chosen according to a </a:t>
            </a:r>
            <a:r>
              <a:rPr lang="en-US" sz="2000" b="1" dirty="0"/>
              <a:t>time survey </a:t>
            </a:r>
            <a:r>
              <a:rPr lang="en-US" sz="2000" dirty="0"/>
              <a:t>(see the top)</a:t>
            </a:r>
          </a:p>
          <a:p>
            <a:pPr marL="342900" indent="-342900" algn="l">
              <a:buFont typeface="Arial" panose="020B0604020202020204" pitchFamily="34" charset="0"/>
              <a:buChar char="•"/>
            </a:pPr>
            <a:r>
              <a:rPr lang="en-US" sz="2000" b="1" u="sng" dirty="0"/>
              <a:t>Location</a:t>
            </a:r>
            <a:r>
              <a:rPr lang="en-US" sz="2000" dirty="0"/>
              <a:t>: In person at </a:t>
            </a:r>
            <a:r>
              <a:rPr lang="en-US" sz="2000" b="1" dirty="0">
                <a:highlight>
                  <a:srgbClr val="FFFF00"/>
                </a:highlight>
              </a:rPr>
              <a:t>Food Innovation Center 220</a:t>
            </a:r>
          </a:p>
        </p:txBody>
      </p:sp>
      <p:pic>
        <p:nvPicPr>
          <p:cNvPr id="4" name="Picture 3">
            <a:extLst>
              <a:ext uri="{FF2B5EF4-FFF2-40B4-BE49-F238E27FC236}">
                <a16:creationId xmlns:a16="http://schemas.microsoft.com/office/drawing/2014/main" id="{26131361-E3D1-3B4F-B46B-542B2A8C0621}"/>
              </a:ext>
            </a:extLst>
          </p:cNvPr>
          <p:cNvPicPr>
            <a:picLocks noChangeAspect="1"/>
          </p:cNvPicPr>
          <p:nvPr/>
        </p:nvPicPr>
        <p:blipFill>
          <a:blip r:embed="rId2"/>
          <a:stretch>
            <a:fillRect/>
          </a:stretch>
        </p:blipFill>
        <p:spPr>
          <a:xfrm>
            <a:off x="6740628" y="700671"/>
            <a:ext cx="5295900" cy="2451100"/>
          </a:xfrm>
          <a:prstGeom prst="rect">
            <a:avLst/>
          </a:prstGeom>
        </p:spPr>
      </p:pic>
      <p:pic>
        <p:nvPicPr>
          <p:cNvPr id="5" name="Picture 4">
            <a:extLst>
              <a:ext uri="{FF2B5EF4-FFF2-40B4-BE49-F238E27FC236}">
                <a16:creationId xmlns:a16="http://schemas.microsoft.com/office/drawing/2014/main" id="{77738985-6625-714C-954D-BDB7D536829D}"/>
              </a:ext>
            </a:extLst>
          </p:cNvPr>
          <p:cNvPicPr>
            <a:picLocks noChangeAspect="1"/>
          </p:cNvPicPr>
          <p:nvPr/>
        </p:nvPicPr>
        <p:blipFill>
          <a:blip r:embed="rId3"/>
          <a:stretch>
            <a:fillRect/>
          </a:stretch>
        </p:blipFill>
        <p:spPr>
          <a:xfrm>
            <a:off x="6740628" y="3391175"/>
            <a:ext cx="5186339" cy="3162300"/>
          </a:xfrm>
          <a:prstGeom prst="rect">
            <a:avLst/>
          </a:prstGeom>
        </p:spPr>
      </p:pic>
      <p:sp>
        <p:nvSpPr>
          <p:cNvPr id="6" name="Rectangle 5">
            <a:extLst>
              <a:ext uri="{FF2B5EF4-FFF2-40B4-BE49-F238E27FC236}">
                <a16:creationId xmlns:a16="http://schemas.microsoft.com/office/drawing/2014/main" id="{540E080C-E88C-6F43-89A5-6CAD0CEAE554}"/>
              </a:ext>
            </a:extLst>
          </p:cNvPr>
          <p:cNvSpPr/>
          <p:nvPr/>
        </p:nvSpPr>
        <p:spPr>
          <a:xfrm>
            <a:off x="244927" y="223615"/>
            <a:ext cx="7208961" cy="369332"/>
          </a:xfrm>
          <a:prstGeom prst="rect">
            <a:avLst/>
          </a:prstGeom>
        </p:spPr>
        <p:txBody>
          <a:bodyPr wrap="none">
            <a:spAutoFit/>
          </a:bodyPr>
          <a:lstStyle/>
          <a:p>
            <a:r>
              <a:rPr lang="en-US" b="1" dirty="0"/>
              <a:t>Choose a day and RSVP: </a:t>
            </a:r>
            <a:r>
              <a:rPr lang="en-US" b="1" dirty="0">
                <a:hlinkClick r:id="rId4"/>
              </a:rPr>
              <a:t>https://www.when2meet.com/?15855740-coiPZ</a:t>
            </a:r>
            <a:r>
              <a:rPr lang="en-US" b="1" dirty="0"/>
              <a:t> </a:t>
            </a:r>
          </a:p>
        </p:txBody>
      </p:sp>
    </p:spTree>
    <p:extLst>
      <p:ext uri="{BB962C8B-B14F-4D97-AF65-F5344CB8AC3E}">
        <p14:creationId xmlns:p14="http://schemas.microsoft.com/office/powerpoint/2010/main" val="320163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83E7-132C-174A-8F2C-C6216113B9DE}"/>
              </a:ext>
            </a:extLst>
          </p:cNvPr>
          <p:cNvPicPr>
            <a:picLocks noChangeAspect="1"/>
          </p:cNvPicPr>
          <p:nvPr/>
        </p:nvPicPr>
        <p:blipFill>
          <a:blip r:embed="rId3"/>
          <a:stretch>
            <a:fillRect/>
          </a:stretch>
        </p:blipFill>
        <p:spPr>
          <a:xfrm>
            <a:off x="1439833" y="693660"/>
            <a:ext cx="9631177" cy="5780782"/>
          </a:xfrm>
          <a:prstGeom prst="rect">
            <a:avLst/>
          </a:prstGeom>
        </p:spPr>
      </p:pic>
      <p:sp>
        <p:nvSpPr>
          <p:cNvPr id="6" name="Google Shape;221;p14">
            <a:extLst>
              <a:ext uri="{FF2B5EF4-FFF2-40B4-BE49-F238E27FC236}">
                <a16:creationId xmlns:a16="http://schemas.microsoft.com/office/drawing/2014/main" id="{3702E9D3-99B8-5C43-ABE1-D27BFD55BF78}"/>
              </a:ext>
            </a:extLst>
          </p:cNvPr>
          <p:cNvSpPr/>
          <p:nvPr/>
        </p:nvSpPr>
        <p:spPr>
          <a:xfrm>
            <a:off x="8161796" y="6289776"/>
            <a:ext cx="3647152" cy="369332"/>
          </a:xfrm>
          <a:prstGeom prst="rect">
            <a:avLst/>
          </a:prstGeom>
          <a:noFill/>
          <a:ln>
            <a:noFill/>
          </a:ln>
        </p:spPr>
        <p:txBody>
          <a:bodyPr spcFirstLastPara="1" wrap="square" lIns="91425" tIns="45700" rIns="91425" bIns="45700" anchor="t" anchorCtr="0">
            <a:spAutoFit/>
          </a:bodyPr>
          <a:lstStyle/>
          <a:p>
            <a:r>
              <a:rPr lang="en-US" dirty="0">
                <a:solidFill>
                  <a:srgbClr val="0000FF"/>
                </a:solidFill>
                <a:latin typeface="Arial"/>
                <a:ea typeface="Arial"/>
                <a:cs typeface="Arial"/>
                <a:sym typeface="Arial"/>
              </a:rPr>
              <a:t>J Mol Biol (2016) 428, 3230–3252</a:t>
            </a:r>
            <a:endParaRPr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94C8FE2E-AEB9-C647-AC5E-A94CB53BE4AB}"/>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a high diversity of dietary carbohydrates</a:t>
            </a:r>
          </a:p>
        </p:txBody>
      </p:sp>
    </p:spTree>
    <p:extLst>
      <p:ext uri="{BB962C8B-B14F-4D97-AF65-F5344CB8AC3E}">
        <p14:creationId xmlns:p14="http://schemas.microsoft.com/office/powerpoint/2010/main" val="413807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a:extLst>
              <a:ext uri="{FF2B5EF4-FFF2-40B4-BE49-F238E27FC236}">
                <a16:creationId xmlns:a16="http://schemas.microsoft.com/office/drawing/2014/main" id="{77369D19-67DF-0943-9769-A41E6842729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4DF64C-CFCA-0A42-B541-EDB1D2F91E4B}" type="datetime1">
              <a:rPr lang="en-US" altLang="en-US" sz="1400"/>
              <a:pPr>
                <a:spcBef>
                  <a:spcPct val="0"/>
                </a:spcBef>
                <a:buFontTx/>
                <a:buNone/>
              </a:pPr>
              <a:t>6/19/22</a:t>
            </a:fld>
            <a:endParaRPr lang="en-US" altLang="en-US" sz="1400"/>
          </a:p>
        </p:txBody>
      </p:sp>
      <p:sp>
        <p:nvSpPr>
          <p:cNvPr id="81922" name="Slide Number Placeholder 2">
            <a:extLst>
              <a:ext uri="{FF2B5EF4-FFF2-40B4-BE49-F238E27FC236}">
                <a16:creationId xmlns:a16="http://schemas.microsoft.com/office/drawing/2014/main" id="{6A3AC970-65C4-D04C-8FDA-5DBFC74C6D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EED7A-96E7-5243-8E4D-95FFF97A2BAC}" type="slidenum">
              <a:rPr lang="en-US" altLang="en-US" sz="1400"/>
              <a:pPr>
                <a:spcBef>
                  <a:spcPct val="0"/>
                </a:spcBef>
                <a:buFontTx/>
                <a:buNone/>
              </a:pPr>
              <a:t>11</a:t>
            </a:fld>
            <a:endParaRPr lang="en-US" altLang="en-US" sz="1400"/>
          </a:p>
        </p:txBody>
      </p:sp>
      <p:pic>
        <p:nvPicPr>
          <p:cNvPr id="3" name="Picture 2">
            <a:extLst>
              <a:ext uri="{FF2B5EF4-FFF2-40B4-BE49-F238E27FC236}">
                <a16:creationId xmlns:a16="http://schemas.microsoft.com/office/drawing/2014/main" id="{D2673CE9-73BD-2445-82D1-DEFC074B7244}"/>
              </a:ext>
            </a:extLst>
          </p:cNvPr>
          <p:cNvPicPr>
            <a:picLocks noChangeAspect="1"/>
          </p:cNvPicPr>
          <p:nvPr/>
        </p:nvPicPr>
        <p:blipFill>
          <a:blip r:embed="rId3"/>
          <a:stretch>
            <a:fillRect/>
          </a:stretch>
        </p:blipFill>
        <p:spPr>
          <a:xfrm>
            <a:off x="0" y="1690377"/>
            <a:ext cx="6524081" cy="3477245"/>
          </a:xfrm>
          <a:prstGeom prst="rect">
            <a:avLst/>
          </a:prstGeom>
        </p:spPr>
      </p:pic>
      <p:pic>
        <p:nvPicPr>
          <p:cNvPr id="4" name="Picture 3">
            <a:extLst>
              <a:ext uri="{FF2B5EF4-FFF2-40B4-BE49-F238E27FC236}">
                <a16:creationId xmlns:a16="http://schemas.microsoft.com/office/drawing/2014/main" id="{8E774363-12E2-E143-BC42-34E96111A129}"/>
              </a:ext>
            </a:extLst>
          </p:cNvPr>
          <p:cNvPicPr>
            <a:picLocks noChangeAspect="1"/>
          </p:cNvPicPr>
          <p:nvPr/>
        </p:nvPicPr>
        <p:blipFill rotWithShape="1">
          <a:blip r:embed="rId4"/>
          <a:srcRect r="4718" b="4451"/>
          <a:stretch/>
        </p:blipFill>
        <p:spPr>
          <a:xfrm>
            <a:off x="293213" y="1077867"/>
            <a:ext cx="3739141" cy="376179"/>
          </a:xfrm>
          <a:prstGeom prst="rect">
            <a:avLst/>
          </a:prstGeom>
        </p:spPr>
      </p:pic>
      <p:sp>
        <p:nvSpPr>
          <p:cNvPr id="8" name="TextBox 7">
            <a:extLst>
              <a:ext uri="{FF2B5EF4-FFF2-40B4-BE49-F238E27FC236}">
                <a16:creationId xmlns:a16="http://schemas.microsoft.com/office/drawing/2014/main" id="{2875CCCA-CD64-8C4E-8246-9CCBA68C5D8A}"/>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diverse glycosidic linkages exist in the dietary carbs </a:t>
            </a:r>
          </a:p>
        </p:txBody>
      </p:sp>
      <p:pic>
        <p:nvPicPr>
          <p:cNvPr id="11" name="Google Shape;222;p14">
            <a:extLst>
              <a:ext uri="{FF2B5EF4-FFF2-40B4-BE49-F238E27FC236}">
                <a16:creationId xmlns:a16="http://schemas.microsoft.com/office/drawing/2014/main" id="{0BD28162-E1C8-9E4C-B151-387E96EA3111}"/>
              </a:ext>
            </a:extLst>
          </p:cNvPr>
          <p:cNvPicPr preferRelativeResize="0"/>
          <p:nvPr/>
        </p:nvPicPr>
        <p:blipFill rotWithShape="1">
          <a:blip r:embed="rId5">
            <a:alphaModFix/>
          </a:blip>
          <a:srcRect/>
          <a:stretch/>
        </p:blipFill>
        <p:spPr>
          <a:xfrm rot="5400000">
            <a:off x="6034745" y="-542515"/>
            <a:ext cx="4340022" cy="7974488"/>
          </a:xfrm>
          <a:prstGeom prst="rect">
            <a:avLst/>
          </a:prstGeom>
          <a:noFill/>
          <a:ln>
            <a:noFill/>
          </a:ln>
        </p:spPr>
      </p:pic>
      <p:sp>
        <p:nvSpPr>
          <p:cNvPr id="12" name="Google Shape;223;p14">
            <a:extLst>
              <a:ext uri="{FF2B5EF4-FFF2-40B4-BE49-F238E27FC236}">
                <a16:creationId xmlns:a16="http://schemas.microsoft.com/office/drawing/2014/main" id="{B1CF3A1B-176D-DA42-897A-1DFA83937B0D}"/>
              </a:ext>
            </a:extLst>
          </p:cNvPr>
          <p:cNvSpPr/>
          <p:nvPr/>
        </p:nvSpPr>
        <p:spPr>
          <a:xfrm>
            <a:off x="6380748" y="5724566"/>
            <a:ext cx="5202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0000FF"/>
                </a:solidFill>
                <a:latin typeface="Arial"/>
                <a:ea typeface="Arial"/>
                <a:cs typeface="Arial"/>
                <a:sym typeface="Arial"/>
              </a:rPr>
              <a:t>Annu</a:t>
            </a:r>
            <a:r>
              <a:rPr lang="en-US" sz="1800" dirty="0">
                <a:solidFill>
                  <a:srgbClr val="0000FF"/>
                </a:solidFill>
                <a:latin typeface="Arial"/>
                <a:ea typeface="Arial"/>
                <a:cs typeface="Arial"/>
                <a:sym typeface="Arial"/>
              </a:rPr>
              <a:t>. Rev. Microbiol (2017) 71:349–69</a:t>
            </a:r>
            <a:endParaRPr dirty="0"/>
          </a:p>
        </p:txBody>
      </p:sp>
    </p:spTree>
    <p:extLst>
      <p:ext uri="{BB962C8B-B14F-4D97-AF65-F5344CB8AC3E}">
        <p14:creationId xmlns:p14="http://schemas.microsoft.com/office/powerpoint/2010/main" val="4294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2E2247-8357-344F-A934-3ADA205F01F1}"/>
              </a:ext>
            </a:extLst>
          </p:cNvPr>
          <p:cNvSpPr/>
          <p:nvPr/>
        </p:nvSpPr>
        <p:spPr>
          <a:xfrm>
            <a:off x="5481081" y="5781749"/>
            <a:ext cx="6565233" cy="307777"/>
          </a:xfrm>
          <a:prstGeom prst="rect">
            <a:avLst/>
          </a:prstGeom>
        </p:spPr>
        <p:txBody>
          <a:bodyPr wrap="square">
            <a:spAutoFit/>
          </a:bodyPr>
          <a:lstStyle/>
          <a:p>
            <a:r>
              <a:rPr lang="en-US" sz="1400" dirty="0">
                <a:solidFill>
                  <a:srgbClr val="0070C0"/>
                </a:solidFill>
                <a:latin typeface="Minion Pro" charset="0"/>
              </a:rPr>
              <a:t> NATURE REVIEWS | </a:t>
            </a:r>
            <a:r>
              <a:rPr lang="en-US" sz="1400" b="1" dirty="0">
                <a:solidFill>
                  <a:srgbClr val="0070C0"/>
                </a:solidFill>
                <a:latin typeface="Helvetica" charset="0"/>
              </a:rPr>
              <a:t>MICROBIOLOGY, </a:t>
            </a:r>
            <a:r>
              <a:rPr lang="pl-PL" sz="1400" dirty="0">
                <a:solidFill>
                  <a:srgbClr val="0070C0"/>
                </a:solidFill>
              </a:rPr>
              <a:t> doi:10.1038/nrmicro3050, </a:t>
            </a:r>
            <a:r>
              <a:rPr lang="pl-PL" sz="1400" dirty="0" err="1">
                <a:solidFill>
                  <a:srgbClr val="0070C0"/>
                </a:solidFill>
              </a:rPr>
              <a:t>Kaoutari</a:t>
            </a:r>
            <a:r>
              <a:rPr lang="pl-PL" sz="1400" dirty="0">
                <a:solidFill>
                  <a:srgbClr val="0070C0"/>
                </a:solidFill>
              </a:rPr>
              <a:t>, 2013  </a:t>
            </a:r>
            <a:r>
              <a:rPr lang="en-US" sz="1400" b="1" dirty="0">
                <a:solidFill>
                  <a:srgbClr val="0070C0"/>
                </a:solidFill>
                <a:latin typeface="Helvetica" charset="0"/>
              </a:rPr>
              <a:t> </a:t>
            </a:r>
            <a:endParaRPr lang="en-US" sz="1400" dirty="0">
              <a:solidFill>
                <a:srgbClr val="0070C0"/>
              </a:solidFill>
              <a:effectLst/>
              <a:latin typeface="Minion Pro" charset="0"/>
            </a:endParaRPr>
          </a:p>
        </p:txBody>
      </p:sp>
      <p:sp>
        <p:nvSpPr>
          <p:cNvPr id="4" name="TextBox 3">
            <a:extLst>
              <a:ext uri="{FF2B5EF4-FFF2-40B4-BE49-F238E27FC236}">
                <a16:creationId xmlns:a16="http://schemas.microsoft.com/office/drawing/2014/main" id="{03C4F505-4981-AA46-B100-DA49039DDF73}"/>
              </a:ext>
            </a:extLst>
          </p:cNvPr>
          <p:cNvSpPr txBox="1"/>
          <p:nvPr/>
        </p:nvSpPr>
        <p:spPr>
          <a:xfrm>
            <a:off x="5619163" y="706011"/>
            <a:ext cx="5804922" cy="523220"/>
          </a:xfrm>
          <a:prstGeom prst="rect">
            <a:avLst/>
          </a:prstGeom>
          <a:noFill/>
        </p:spPr>
        <p:txBody>
          <a:bodyPr wrap="none" rtlCol="0">
            <a:spAutoFit/>
          </a:bodyPr>
          <a:lstStyle/>
          <a:p>
            <a:r>
              <a:rPr lang="en-US" sz="2800" dirty="0"/>
              <a:t>Human encodes 17 food digesting GHs</a:t>
            </a:r>
          </a:p>
        </p:txBody>
      </p:sp>
      <p:sp>
        <p:nvSpPr>
          <p:cNvPr id="5" name="Rectangle 3">
            <a:extLst>
              <a:ext uri="{FF2B5EF4-FFF2-40B4-BE49-F238E27FC236}">
                <a16:creationId xmlns:a16="http://schemas.microsoft.com/office/drawing/2014/main" id="{A50474C8-F027-024E-8EEB-73DF68B20E01}"/>
              </a:ext>
            </a:extLst>
          </p:cNvPr>
          <p:cNvSpPr txBox="1">
            <a:spLocks noChangeArrowheads="1"/>
          </p:cNvSpPr>
          <p:nvPr/>
        </p:nvSpPr>
        <p:spPr>
          <a:xfrm>
            <a:off x="244133" y="1530270"/>
            <a:ext cx="4919394" cy="37974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r>
              <a:rPr lang="en-US" altLang="zh-CN" sz="1600" b="1" dirty="0">
                <a:hlinkClick r:id="rId3"/>
              </a:rPr>
              <a:t>GlycosylTransferases (GTs)</a:t>
            </a:r>
            <a:r>
              <a:rPr lang="en-US" altLang="zh-CN" sz="1600" b="1" dirty="0"/>
              <a:t>: 115</a:t>
            </a:r>
          </a:p>
          <a:p>
            <a:pPr marL="130966" indent="-130966"/>
            <a:endParaRPr lang="en-US" altLang="zh-CN" sz="1600" b="1" dirty="0"/>
          </a:p>
          <a:p>
            <a:pPr marL="130966" indent="-130966"/>
            <a:r>
              <a:rPr lang="en-US" altLang="zh-CN" sz="1600" b="1" dirty="0">
                <a:solidFill>
                  <a:srgbClr val="FF0000"/>
                </a:solidFill>
                <a:hlinkClick r:id="rId4">
                  <a:extLst>
                    <a:ext uri="{A12FA001-AC4F-418D-AE19-62706E023703}">
                      <ahyp:hlinkClr xmlns:ahyp="http://schemas.microsoft.com/office/drawing/2018/hyperlinkcolor" val="tx"/>
                    </a:ext>
                  </a:extLst>
                </a:hlinkClick>
              </a:rPr>
              <a:t>Glycoside Hydrolases (GHs)</a:t>
            </a:r>
            <a:r>
              <a:rPr lang="en-US" altLang="zh-CN" sz="1600" b="1" dirty="0">
                <a:solidFill>
                  <a:srgbClr val="FF0000"/>
                </a:solidFill>
              </a:rPr>
              <a:t>: 172</a:t>
            </a:r>
          </a:p>
          <a:p>
            <a:pPr marL="130966" indent="-130966"/>
            <a:endParaRPr lang="en-US" altLang="zh-CN" sz="1600" b="1" dirty="0">
              <a:hlinkClick r:id="" action="ppaction://noaction"/>
            </a:endParaRPr>
          </a:p>
          <a:p>
            <a:pPr marL="130966" indent="-130966"/>
            <a:r>
              <a:rPr lang="en-US" altLang="zh-CN" sz="1600" b="1" dirty="0">
                <a:hlinkClick r:id="" action="ppaction://noaction"/>
              </a:rPr>
              <a:t>Polysaccharide Lyases (PLs)</a:t>
            </a:r>
            <a:r>
              <a:rPr lang="en-US" altLang="zh-CN" sz="1600" b="1" dirty="0"/>
              <a:t>: 42</a:t>
            </a:r>
          </a:p>
          <a:p>
            <a:pPr marL="130966" indent="-130966"/>
            <a:endParaRPr lang="en-US" altLang="zh-CN" sz="1600" b="1" dirty="0">
              <a:hlinkClick r:id="" action="ppaction://noaction"/>
            </a:endParaRPr>
          </a:p>
          <a:p>
            <a:pPr marL="130966" indent="-130966"/>
            <a:r>
              <a:rPr lang="en-US" altLang="zh-CN" sz="1600" b="1" dirty="0">
                <a:hlinkClick r:id="" action="ppaction://noaction"/>
              </a:rPr>
              <a:t>Carbohydrate Esterases (CEs)</a:t>
            </a:r>
            <a:r>
              <a:rPr lang="en-US" altLang="zh-CN" sz="1600" b="1" dirty="0"/>
              <a:t>: 19</a:t>
            </a:r>
          </a:p>
          <a:p>
            <a:pPr marL="130966" indent="-130966"/>
            <a:endParaRPr lang="en-US" altLang="zh-CN" sz="1600" b="1" dirty="0">
              <a:hlinkClick r:id="" action="ppaction://noaction"/>
            </a:endParaRPr>
          </a:p>
          <a:p>
            <a:pPr marL="130966" indent="-130966"/>
            <a:r>
              <a:rPr lang="en-US" altLang="zh-CN" sz="1600" b="1" dirty="0">
                <a:hlinkClick r:id="" action="ppaction://noaction"/>
              </a:rPr>
              <a:t>Auxiliary Activities (AAs)</a:t>
            </a:r>
            <a:r>
              <a:rPr lang="en-US" altLang="zh-CN" sz="1600" b="1" dirty="0"/>
              <a:t>: 17</a:t>
            </a:r>
            <a:endParaRPr lang="en-US" altLang="zh-CN" sz="1600" b="1" dirty="0">
              <a:hlinkClick r:id="" action="ppaction://noaction"/>
            </a:endParaRPr>
          </a:p>
          <a:p>
            <a:pPr marL="130966" indent="-130966"/>
            <a:endParaRPr lang="en-US" altLang="zh-CN" sz="1600" b="1" dirty="0">
              <a:hlinkClick r:id="" action="ppaction://noaction"/>
            </a:endParaRPr>
          </a:p>
          <a:p>
            <a:pPr marL="130966" indent="-130966"/>
            <a:r>
              <a:rPr lang="en-US" altLang="zh-CN" sz="1600" b="1" dirty="0">
                <a:hlinkClick r:id="" action="ppaction://noaction"/>
              </a:rPr>
              <a:t>Carbohydrate-Binding Modules (CBMs)</a:t>
            </a:r>
            <a:r>
              <a:rPr lang="en-US" altLang="zh-CN" sz="1600" b="1" dirty="0"/>
              <a:t>: 89</a:t>
            </a:r>
          </a:p>
        </p:txBody>
      </p:sp>
      <p:sp>
        <p:nvSpPr>
          <p:cNvPr id="6" name="Rectangle 5">
            <a:extLst>
              <a:ext uri="{FF2B5EF4-FFF2-40B4-BE49-F238E27FC236}">
                <a16:creationId xmlns:a16="http://schemas.microsoft.com/office/drawing/2014/main" id="{8BFEED3C-884C-1F4B-89A5-73CA65369AFB}"/>
              </a:ext>
            </a:extLst>
          </p:cNvPr>
          <p:cNvSpPr/>
          <p:nvPr/>
        </p:nvSpPr>
        <p:spPr>
          <a:xfrm>
            <a:off x="457200" y="5591196"/>
            <a:ext cx="6096000" cy="646331"/>
          </a:xfrm>
          <a:prstGeom prst="rect">
            <a:avLst/>
          </a:prstGeom>
        </p:spPr>
        <p:txBody>
          <a:bodyPr>
            <a:spAutoFit/>
          </a:bodyPr>
          <a:lstStyle/>
          <a:p>
            <a:r>
              <a:rPr lang="en-US" i="1" dirty="0" err="1">
                <a:solidFill>
                  <a:schemeClr val="accent1"/>
                </a:solidFill>
                <a:latin typeface="Arial" panose="020B0604020202020204" pitchFamily="34" charset="0"/>
                <a:cs typeface="Arial" panose="020B0604020202020204" pitchFamily="34" charset="0"/>
              </a:rPr>
              <a:t>Cantarel</a:t>
            </a:r>
            <a:r>
              <a:rPr lang="en-US" i="1" dirty="0">
                <a:solidFill>
                  <a:schemeClr val="accent1"/>
                </a:solidFill>
                <a:latin typeface="Arial" panose="020B0604020202020204" pitchFamily="34" charset="0"/>
                <a:cs typeface="Arial" panose="020B0604020202020204" pitchFamily="34" charset="0"/>
              </a:rPr>
              <a:t> B. </a:t>
            </a:r>
            <a:r>
              <a:rPr lang="en-US" altLang="zh-CN" i="1" dirty="0">
                <a:solidFill>
                  <a:schemeClr val="accent1"/>
                </a:solidFill>
                <a:latin typeface="Arial" panose="020B0604020202020204" pitchFamily="34" charset="0"/>
                <a:cs typeface="Arial" panose="020B0604020202020204" pitchFamily="34" charset="0"/>
              </a:rPr>
              <a:t>et al. 2009, Nucleic Acids Res</a:t>
            </a:r>
          </a:p>
          <a:p>
            <a:r>
              <a:rPr lang="en-US" altLang="zh-CN" i="1" dirty="0">
                <a:solidFill>
                  <a:schemeClr val="accent1"/>
                </a:solidFill>
                <a:latin typeface="Arial" panose="020B0604020202020204" pitchFamily="34" charset="0"/>
                <a:cs typeface="Arial" panose="020B0604020202020204" pitchFamily="34" charset="0"/>
              </a:rPr>
              <a:t>Lombard V. et al. 2014, Nucleic Acids Res</a:t>
            </a:r>
          </a:p>
        </p:txBody>
      </p:sp>
      <p:sp>
        <p:nvSpPr>
          <p:cNvPr id="7" name="Rectangle 6">
            <a:extLst>
              <a:ext uri="{FF2B5EF4-FFF2-40B4-BE49-F238E27FC236}">
                <a16:creationId xmlns:a16="http://schemas.microsoft.com/office/drawing/2014/main" id="{0DFDA085-7F30-654C-9DC5-788FEDD4CAB9}"/>
              </a:ext>
            </a:extLst>
          </p:cNvPr>
          <p:cNvSpPr/>
          <p:nvPr/>
        </p:nvSpPr>
        <p:spPr>
          <a:xfrm>
            <a:off x="244133" y="798373"/>
            <a:ext cx="3427605" cy="523220"/>
          </a:xfrm>
          <a:prstGeom prst="rect">
            <a:avLst/>
          </a:prstGeom>
        </p:spPr>
        <p:txBody>
          <a:bodyPr wrap="none">
            <a:spAutoFit/>
          </a:bodyPr>
          <a:lstStyle/>
          <a:p>
            <a:r>
              <a:rPr lang="en-US" sz="2800" i="1" dirty="0">
                <a:solidFill>
                  <a:schemeClr val="tx2"/>
                </a:solidFill>
              </a:rPr>
              <a:t>http://www.cazy.org/</a:t>
            </a:r>
            <a:r>
              <a:rPr lang="en-US" altLang="zh-CN" sz="2800" i="1" dirty="0">
                <a:solidFill>
                  <a:schemeClr val="tx2"/>
                </a:solidFill>
                <a:cs typeface="Calibri"/>
              </a:rPr>
              <a:t> </a:t>
            </a:r>
            <a:endParaRPr lang="en-US" sz="2800" dirty="0">
              <a:solidFill>
                <a:schemeClr val="tx2"/>
              </a:solidFill>
            </a:endParaRPr>
          </a:p>
        </p:txBody>
      </p:sp>
      <p:sp>
        <p:nvSpPr>
          <p:cNvPr id="8" name="TextBox 7">
            <a:extLst>
              <a:ext uri="{FF2B5EF4-FFF2-40B4-BE49-F238E27FC236}">
                <a16:creationId xmlns:a16="http://schemas.microsoft.com/office/drawing/2014/main" id="{A6056476-BA41-0E45-83B7-50024771EEC6}"/>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diverse glycosidic linkages need various </a:t>
            </a:r>
            <a:r>
              <a:rPr lang="en-US" sz="3200" dirty="0" err="1">
                <a:solidFill>
                  <a:srgbClr val="FF0000"/>
                </a:solidFill>
              </a:rPr>
              <a:t>CAZymes</a:t>
            </a:r>
            <a:r>
              <a:rPr lang="en-US" sz="3200" dirty="0">
                <a:solidFill>
                  <a:srgbClr val="FF0000"/>
                </a:solidFill>
              </a:rPr>
              <a:t> to break</a:t>
            </a:r>
          </a:p>
        </p:txBody>
      </p:sp>
      <p:pic>
        <p:nvPicPr>
          <p:cNvPr id="9" name="Picture 8">
            <a:extLst>
              <a:ext uri="{FF2B5EF4-FFF2-40B4-BE49-F238E27FC236}">
                <a16:creationId xmlns:a16="http://schemas.microsoft.com/office/drawing/2014/main" id="{A29CF0DC-0D18-8B4A-9760-E34BF58ED8DD}"/>
              </a:ext>
            </a:extLst>
          </p:cNvPr>
          <p:cNvPicPr>
            <a:picLocks noChangeAspect="1"/>
          </p:cNvPicPr>
          <p:nvPr/>
        </p:nvPicPr>
        <p:blipFill>
          <a:blip r:embed="rId5"/>
          <a:stretch>
            <a:fillRect/>
          </a:stretch>
        </p:blipFill>
        <p:spPr>
          <a:xfrm>
            <a:off x="4299222" y="1321594"/>
            <a:ext cx="7648645" cy="4121602"/>
          </a:xfrm>
          <a:prstGeom prst="rect">
            <a:avLst/>
          </a:prstGeom>
        </p:spPr>
      </p:pic>
    </p:spTree>
    <p:extLst>
      <p:ext uri="{BB962C8B-B14F-4D97-AF65-F5344CB8AC3E}">
        <p14:creationId xmlns:p14="http://schemas.microsoft.com/office/powerpoint/2010/main" val="13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6A3A9-EE95-484B-9E23-96C157D576FE}"/>
              </a:ext>
            </a:extLst>
          </p:cNvPr>
          <p:cNvSpPr/>
          <p:nvPr/>
        </p:nvSpPr>
        <p:spPr>
          <a:xfrm>
            <a:off x="772491" y="4545585"/>
            <a:ext cx="3257623" cy="369332"/>
          </a:xfrm>
          <a:prstGeom prst="rect">
            <a:avLst/>
          </a:prstGeom>
        </p:spPr>
        <p:txBody>
          <a:bodyPr wrap="none">
            <a:spAutoFit/>
          </a:bodyPr>
          <a:lstStyle/>
          <a:p>
            <a:r>
              <a:rPr lang="en-US" i="1" dirty="0">
                <a:solidFill>
                  <a:srgbClr val="0070C0"/>
                </a:solidFill>
              </a:rPr>
              <a:t>Gut Microbes 3:4, 289-306; 2012</a:t>
            </a:r>
          </a:p>
        </p:txBody>
      </p:sp>
      <p:sp>
        <p:nvSpPr>
          <p:cNvPr id="5" name="TextBox 4">
            <a:extLst>
              <a:ext uri="{FF2B5EF4-FFF2-40B4-BE49-F238E27FC236}">
                <a16:creationId xmlns:a16="http://schemas.microsoft.com/office/drawing/2014/main" id="{150A98FB-0F4B-9149-B7D2-C866C5E37C7B}"/>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gut bacteria dedicate &gt; 6% of their genes to </a:t>
            </a:r>
            <a:r>
              <a:rPr lang="en-US" sz="3200" dirty="0" err="1">
                <a:solidFill>
                  <a:srgbClr val="FF0000"/>
                </a:solidFill>
              </a:rPr>
              <a:t>CAZymes</a:t>
            </a:r>
            <a:endParaRPr lang="en-US" sz="3200" dirty="0">
              <a:solidFill>
                <a:srgbClr val="FF0000"/>
              </a:solidFill>
            </a:endParaRPr>
          </a:p>
        </p:txBody>
      </p:sp>
      <p:pic>
        <p:nvPicPr>
          <p:cNvPr id="6" name="Picture 5">
            <a:extLst>
              <a:ext uri="{FF2B5EF4-FFF2-40B4-BE49-F238E27FC236}">
                <a16:creationId xmlns:a16="http://schemas.microsoft.com/office/drawing/2014/main" id="{8EC8930F-2044-644A-BD63-3105C7879D92}"/>
              </a:ext>
            </a:extLst>
          </p:cNvPr>
          <p:cNvPicPr>
            <a:picLocks noChangeAspect="1"/>
          </p:cNvPicPr>
          <p:nvPr/>
        </p:nvPicPr>
        <p:blipFill>
          <a:blip r:embed="rId3"/>
          <a:stretch>
            <a:fillRect/>
          </a:stretch>
        </p:blipFill>
        <p:spPr>
          <a:xfrm>
            <a:off x="772491" y="1297274"/>
            <a:ext cx="10020300" cy="3124200"/>
          </a:xfrm>
          <a:prstGeom prst="rect">
            <a:avLst/>
          </a:prstGeom>
        </p:spPr>
      </p:pic>
      <p:sp>
        <p:nvSpPr>
          <p:cNvPr id="7" name="TextBox 6">
            <a:extLst>
              <a:ext uri="{FF2B5EF4-FFF2-40B4-BE49-F238E27FC236}">
                <a16:creationId xmlns:a16="http://schemas.microsoft.com/office/drawing/2014/main" id="{11906D71-7202-7347-A0FC-3960A4F3C2BD}"/>
              </a:ext>
            </a:extLst>
          </p:cNvPr>
          <p:cNvSpPr txBox="1"/>
          <p:nvPr/>
        </p:nvSpPr>
        <p:spPr>
          <a:xfrm>
            <a:off x="659567" y="5206783"/>
            <a:ext cx="10229275" cy="707886"/>
          </a:xfrm>
          <a:prstGeom prst="rect">
            <a:avLst/>
          </a:prstGeom>
          <a:noFill/>
        </p:spPr>
        <p:txBody>
          <a:bodyPr wrap="none" rtlCol="0">
            <a:spAutoFit/>
          </a:bodyPr>
          <a:lstStyle/>
          <a:p>
            <a:r>
              <a:rPr lang="en-US" sz="4000" dirty="0"/>
              <a:t>1000 (species) x 100 (genes) = 100,000 </a:t>
            </a:r>
            <a:r>
              <a:rPr lang="en-US" sz="4000" dirty="0" err="1"/>
              <a:t>CAZymes</a:t>
            </a:r>
            <a:endParaRPr lang="en-US" sz="4000" dirty="0"/>
          </a:p>
        </p:txBody>
      </p:sp>
    </p:spTree>
    <p:extLst>
      <p:ext uri="{BB962C8B-B14F-4D97-AF65-F5344CB8AC3E}">
        <p14:creationId xmlns:p14="http://schemas.microsoft.com/office/powerpoint/2010/main" val="292000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908D4-1397-6545-A098-65612AD3D291}"/>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dbCAN2 </a:t>
            </a:r>
            <a:r>
              <a:rPr lang="en-US" sz="3200" dirty="0">
                <a:solidFill>
                  <a:srgbClr val="FF0000"/>
                </a:solidFill>
                <a:ea typeface="Calibri"/>
                <a:cs typeface="Calibri"/>
                <a:sym typeface="Calibri"/>
              </a:rPr>
              <a:t>combines three tools for </a:t>
            </a:r>
            <a:r>
              <a:rPr lang="en-US" sz="3200" dirty="0" err="1">
                <a:solidFill>
                  <a:srgbClr val="FF0000"/>
                </a:solidFill>
                <a:ea typeface="Calibri"/>
                <a:cs typeface="Calibri"/>
                <a:sym typeface="Calibri"/>
              </a:rPr>
              <a:t>CAZyme</a:t>
            </a:r>
            <a:r>
              <a:rPr lang="en-US" sz="3200" dirty="0">
                <a:solidFill>
                  <a:srgbClr val="FF0000"/>
                </a:solidFill>
                <a:ea typeface="Calibri"/>
                <a:cs typeface="Calibri"/>
                <a:sym typeface="Calibri"/>
              </a:rPr>
              <a:t> genome mining</a:t>
            </a:r>
            <a:endParaRPr lang="en-US" sz="3200" dirty="0">
              <a:solidFill>
                <a:srgbClr val="FF0000"/>
              </a:solidFill>
            </a:endParaRPr>
          </a:p>
        </p:txBody>
      </p:sp>
      <p:pic>
        <p:nvPicPr>
          <p:cNvPr id="3" name="Google Shape;247;p16">
            <a:extLst>
              <a:ext uri="{FF2B5EF4-FFF2-40B4-BE49-F238E27FC236}">
                <a16:creationId xmlns:a16="http://schemas.microsoft.com/office/drawing/2014/main" id="{FD5587C8-333B-4741-ACC6-2E3D40082E5C}"/>
              </a:ext>
            </a:extLst>
          </p:cNvPr>
          <p:cNvPicPr preferRelativeResize="0"/>
          <p:nvPr/>
        </p:nvPicPr>
        <p:blipFill rotWithShape="1">
          <a:blip r:embed="rId3">
            <a:alphaModFix/>
          </a:blip>
          <a:srcRect/>
          <a:stretch/>
        </p:blipFill>
        <p:spPr>
          <a:xfrm>
            <a:off x="293384" y="671814"/>
            <a:ext cx="4895850" cy="361950"/>
          </a:xfrm>
          <a:prstGeom prst="rect">
            <a:avLst/>
          </a:prstGeom>
          <a:noFill/>
          <a:ln>
            <a:noFill/>
          </a:ln>
        </p:spPr>
      </p:pic>
      <p:sp>
        <p:nvSpPr>
          <p:cNvPr id="4" name="Google Shape;343;p21">
            <a:extLst>
              <a:ext uri="{FF2B5EF4-FFF2-40B4-BE49-F238E27FC236}">
                <a16:creationId xmlns:a16="http://schemas.microsoft.com/office/drawing/2014/main" id="{1995A166-0C3C-E548-9A6F-C331E4294A0F}"/>
              </a:ext>
            </a:extLst>
          </p:cNvPr>
          <p:cNvSpPr txBox="1">
            <a:spLocks noGrp="1"/>
          </p:cNvSpPr>
          <p:nvPr>
            <p:ph type="dt" idx="10"/>
          </p:nvPr>
        </p:nvSpPr>
        <p:spPr>
          <a:xfrm>
            <a:off x="2061148" y="6191458"/>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3D52E8-254A-DB46-AA7F-C69D21803D1A}" type="datetime1">
              <a:rPr lang="en-US" smtClean="0"/>
              <a:t>6/19/22</a:t>
            </a:fld>
            <a:endParaRPr/>
          </a:p>
        </p:txBody>
      </p:sp>
      <p:sp>
        <p:nvSpPr>
          <p:cNvPr id="5" name="Google Shape;344;p21">
            <a:extLst>
              <a:ext uri="{FF2B5EF4-FFF2-40B4-BE49-F238E27FC236}">
                <a16:creationId xmlns:a16="http://schemas.microsoft.com/office/drawing/2014/main" id="{5D26C41D-EAA0-144A-B621-BB2E197025D1}"/>
              </a:ext>
            </a:extLst>
          </p:cNvPr>
          <p:cNvSpPr txBox="1">
            <a:spLocks noGrp="1"/>
          </p:cNvSpPr>
          <p:nvPr>
            <p:ph type="sldNum" idx="12"/>
          </p:nvPr>
        </p:nvSpPr>
        <p:spPr>
          <a:xfrm>
            <a:off x="8157148" y="6191458"/>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dirty="0"/>
          </a:p>
        </p:txBody>
      </p:sp>
      <p:grpSp>
        <p:nvGrpSpPr>
          <p:cNvPr id="6" name="Google Shape;345;p21">
            <a:extLst>
              <a:ext uri="{FF2B5EF4-FFF2-40B4-BE49-F238E27FC236}">
                <a16:creationId xmlns:a16="http://schemas.microsoft.com/office/drawing/2014/main" id="{B6B7586C-9A5E-034A-B7A7-1B832A4AF5B1}"/>
              </a:ext>
            </a:extLst>
          </p:cNvPr>
          <p:cNvGrpSpPr/>
          <p:nvPr/>
        </p:nvGrpSpPr>
        <p:grpSpPr>
          <a:xfrm>
            <a:off x="3844255" y="3083019"/>
            <a:ext cx="4221740" cy="1123950"/>
            <a:chOff x="304" y="2531"/>
            <a:chExt cx="3391" cy="708"/>
          </a:xfrm>
        </p:grpSpPr>
        <p:cxnSp>
          <p:nvCxnSpPr>
            <p:cNvPr id="7" name="Google Shape;346;p21">
              <a:extLst>
                <a:ext uri="{FF2B5EF4-FFF2-40B4-BE49-F238E27FC236}">
                  <a16:creationId xmlns:a16="http://schemas.microsoft.com/office/drawing/2014/main" id="{27267591-0E87-6540-A3C9-5C411F8FDD2D}"/>
                </a:ext>
              </a:extLst>
            </p:cNvPr>
            <p:cNvCxnSpPr/>
            <p:nvPr/>
          </p:nvCxnSpPr>
          <p:spPr>
            <a:xfrm rot="10800000" flipH="1">
              <a:off x="537" y="2641"/>
              <a:ext cx="2676" cy="1"/>
            </a:xfrm>
            <a:prstGeom prst="straightConnector1">
              <a:avLst/>
            </a:prstGeom>
            <a:noFill/>
            <a:ln w="101600" cap="flat" cmpd="sng">
              <a:solidFill>
                <a:srgbClr val="C0C0C0"/>
              </a:solidFill>
              <a:prstDash val="solid"/>
              <a:round/>
              <a:headEnd type="none" w="med" len="med"/>
              <a:tailEnd type="none" w="med" len="med"/>
            </a:ln>
          </p:spPr>
        </p:cxnSp>
        <p:cxnSp>
          <p:nvCxnSpPr>
            <p:cNvPr id="8" name="Google Shape;347;p21">
              <a:extLst>
                <a:ext uri="{FF2B5EF4-FFF2-40B4-BE49-F238E27FC236}">
                  <a16:creationId xmlns:a16="http://schemas.microsoft.com/office/drawing/2014/main" id="{641E1CAC-4BAF-B140-8761-439372D677F1}"/>
                </a:ext>
              </a:extLst>
            </p:cNvPr>
            <p:cNvCxnSpPr/>
            <p:nvPr/>
          </p:nvCxnSpPr>
          <p:spPr>
            <a:xfrm>
              <a:off x="1083" y="2802"/>
              <a:ext cx="1769" cy="1"/>
            </a:xfrm>
            <a:prstGeom prst="straightConnector1">
              <a:avLst/>
            </a:prstGeom>
            <a:noFill/>
            <a:ln w="101600" cap="flat" cmpd="sng">
              <a:solidFill>
                <a:srgbClr val="C0C0C0"/>
              </a:solidFill>
              <a:prstDash val="solid"/>
              <a:round/>
              <a:headEnd type="none" w="med" len="med"/>
              <a:tailEnd type="none" w="med" len="med"/>
            </a:ln>
          </p:spPr>
        </p:cxnSp>
        <p:cxnSp>
          <p:nvCxnSpPr>
            <p:cNvPr id="9" name="Google Shape;348;p21">
              <a:extLst>
                <a:ext uri="{FF2B5EF4-FFF2-40B4-BE49-F238E27FC236}">
                  <a16:creationId xmlns:a16="http://schemas.microsoft.com/office/drawing/2014/main" id="{D5FC5644-9E4C-7B4E-A89E-751DD2894EB8}"/>
                </a:ext>
              </a:extLst>
            </p:cNvPr>
            <p:cNvCxnSpPr/>
            <p:nvPr/>
          </p:nvCxnSpPr>
          <p:spPr>
            <a:xfrm rot="10800000" flipH="1">
              <a:off x="399" y="2975"/>
              <a:ext cx="2948" cy="1"/>
            </a:xfrm>
            <a:prstGeom prst="straightConnector1">
              <a:avLst/>
            </a:prstGeom>
            <a:noFill/>
            <a:ln w="101600" cap="flat" cmpd="sng">
              <a:solidFill>
                <a:srgbClr val="C0C0C0"/>
              </a:solidFill>
              <a:prstDash val="solid"/>
              <a:round/>
              <a:headEnd type="none" w="med" len="med"/>
              <a:tailEnd type="none" w="med" len="med"/>
            </a:ln>
          </p:spPr>
        </p:cxnSp>
        <p:cxnSp>
          <p:nvCxnSpPr>
            <p:cNvPr id="10" name="Google Shape;349;p21">
              <a:extLst>
                <a:ext uri="{FF2B5EF4-FFF2-40B4-BE49-F238E27FC236}">
                  <a16:creationId xmlns:a16="http://schemas.microsoft.com/office/drawing/2014/main" id="{8DF3BD5A-4CA7-5A4E-81EB-049AC600702A}"/>
                </a:ext>
              </a:extLst>
            </p:cNvPr>
            <p:cNvCxnSpPr/>
            <p:nvPr/>
          </p:nvCxnSpPr>
          <p:spPr>
            <a:xfrm>
              <a:off x="816" y="3121"/>
              <a:ext cx="2177" cy="0"/>
            </a:xfrm>
            <a:prstGeom prst="straightConnector1">
              <a:avLst/>
            </a:prstGeom>
            <a:noFill/>
            <a:ln w="101600" cap="flat" cmpd="sng">
              <a:solidFill>
                <a:srgbClr val="C0C0C0"/>
              </a:solidFill>
              <a:prstDash val="solid"/>
              <a:round/>
              <a:headEnd type="none" w="med" len="med"/>
              <a:tailEnd type="none" w="med" len="med"/>
            </a:ln>
          </p:spPr>
        </p:cxnSp>
        <p:sp>
          <p:nvSpPr>
            <p:cNvPr id="11" name="Google Shape;350;p21">
              <a:extLst>
                <a:ext uri="{FF2B5EF4-FFF2-40B4-BE49-F238E27FC236}">
                  <a16:creationId xmlns:a16="http://schemas.microsoft.com/office/drawing/2014/main" id="{CED9A6DA-5079-594A-8A8B-566091E43F00}"/>
                </a:ext>
              </a:extLst>
            </p:cNvPr>
            <p:cNvSpPr/>
            <p:nvPr/>
          </p:nvSpPr>
          <p:spPr>
            <a:xfrm>
              <a:off x="1535" y="256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1;p21">
              <a:extLst>
                <a:ext uri="{FF2B5EF4-FFF2-40B4-BE49-F238E27FC236}">
                  <a16:creationId xmlns:a16="http://schemas.microsoft.com/office/drawing/2014/main" id="{31A19D19-5285-5743-BC50-D068EB6414F4}"/>
                </a:ext>
              </a:extLst>
            </p:cNvPr>
            <p:cNvSpPr/>
            <p:nvPr/>
          </p:nvSpPr>
          <p:spPr>
            <a:xfrm>
              <a:off x="1536" y="272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52;p21">
              <a:extLst>
                <a:ext uri="{FF2B5EF4-FFF2-40B4-BE49-F238E27FC236}">
                  <a16:creationId xmlns:a16="http://schemas.microsoft.com/office/drawing/2014/main" id="{DEC0A20B-72F1-B941-A5D5-46F65DE0CAD9}"/>
                </a:ext>
              </a:extLst>
            </p:cNvPr>
            <p:cNvSpPr/>
            <p:nvPr/>
          </p:nvSpPr>
          <p:spPr>
            <a:xfrm>
              <a:off x="1536" y="2894"/>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53;p21">
              <a:extLst>
                <a:ext uri="{FF2B5EF4-FFF2-40B4-BE49-F238E27FC236}">
                  <a16:creationId xmlns:a16="http://schemas.microsoft.com/office/drawing/2014/main" id="{BFAC4D71-500D-F84F-AEBB-9C481D7392FA}"/>
                </a:ext>
              </a:extLst>
            </p:cNvPr>
            <p:cNvSpPr/>
            <p:nvPr/>
          </p:nvSpPr>
          <p:spPr>
            <a:xfrm>
              <a:off x="1536" y="3062"/>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54;p21">
              <a:extLst>
                <a:ext uri="{FF2B5EF4-FFF2-40B4-BE49-F238E27FC236}">
                  <a16:creationId xmlns:a16="http://schemas.microsoft.com/office/drawing/2014/main" id="{ADB5593F-8BB6-7F46-9667-B7116F7B9B00}"/>
                </a:ext>
              </a:extLst>
            </p:cNvPr>
            <p:cNvSpPr/>
            <p:nvPr/>
          </p:nvSpPr>
          <p:spPr>
            <a:xfrm>
              <a:off x="304" y="2531"/>
              <a:ext cx="3311" cy="70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55;p21">
              <a:extLst>
                <a:ext uri="{FF2B5EF4-FFF2-40B4-BE49-F238E27FC236}">
                  <a16:creationId xmlns:a16="http://schemas.microsoft.com/office/drawing/2014/main" id="{06A1580D-AF43-714A-871D-53EA3EA4BDF2}"/>
                </a:ext>
              </a:extLst>
            </p:cNvPr>
            <p:cNvSpPr txBox="1"/>
            <p:nvPr/>
          </p:nvSpPr>
          <p:spPr>
            <a:xfrm>
              <a:off x="2954" y="2691"/>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17" name="Google Shape;356;p21">
            <a:extLst>
              <a:ext uri="{FF2B5EF4-FFF2-40B4-BE49-F238E27FC236}">
                <a16:creationId xmlns:a16="http://schemas.microsoft.com/office/drawing/2014/main" id="{96E541ED-8C91-4342-9A1D-C68442820209}"/>
              </a:ext>
            </a:extLst>
          </p:cNvPr>
          <p:cNvGrpSpPr/>
          <p:nvPr/>
        </p:nvGrpSpPr>
        <p:grpSpPr>
          <a:xfrm>
            <a:off x="3825324" y="1505772"/>
            <a:ext cx="4222985" cy="1108075"/>
            <a:chOff x="295" y="681"/>
            <a:chExt cx="3392" cy="698"/>
          </a:xfrm>
        </p:grpSpPr>
        <p:cxnSp>
          <p:nvCxnSpPr>
            <p:cNvPr id="18" name="Google Shape;357;p21">
              <a:extLst>
                <a:ext uri="{FF2B5EF4-FFF2-40B4-BE49-F238E27FC236}">
                  <a16:creationId xmlns:a16="http://schemas.microsoft.com/office/drawing/2014/main" id="{C0D3B258-F85A-BF45-8919-5EC34558929A}"/>
                </a:ext>
              </a:extLst>
            </p:cNvPr>
            <p:cNvCxnSpPr/>
            <p:nvPr/>
          </p:nvCxnSpPr>
          <p:spPr>
            <a:xfrm rot="10800000" flipH="1">
              <a:off x="341" y="826"/>
              <a:ext cx="2676" cy="1"/>
            </a:xfrm>
            <a:prstGeom prst="straightConnector1">
              <a:avLst/>
            </a:prstGeom>
            <a:noFill/>
            <a:ln w="101600" cap="flat" cmpd="sng">
              <a:solidFill>
                <a:schemeClr val="dk1"/>
              </a:solidFill>
              <a:prstDash val="solid"/>
              <a:round/>
              <a:headEnd type="none" w="med" len="med"/>
              <a:tailEnd type="none" w="med" len="med"/>
            </a:ln>
          </p:spPr>
        </p:cxnSp>
        <p:cxnSp>
          <p:nvCxnSpPr>
            <p:cNvPr id="19" name="Google Shape;358;p21">
              <a:extLst>
                <a:ext uri="{FF2B5EF4-FFF2-40B4-BE49-F238E27FC236}">
                  <a16:creationId xmlns:a16="http://schemas.microsoft.com/office/drawing/2014/main" id="{28A57718-7A0C-D045-8538-EA36F8255FE7}"/>
                </a:ext>
              </a:extLst>
            </p:cNvPr>
            <p:cNvCxnSpPr/>
            <p:nvPr/>
          </p:nvCxnSpPr>
          <p:spPr>
            <a:xfrm>
              <a:off x="341" y="963"/>
              <a:ext cx="1769" cy="1"/>
            </a:xfrm>
            <a:prstGeom prst="straightConnector1">
              <a:avLst/>
            </a:prstGeom>
            <a:noFill/>
            <a:ln w="101600" cap="flat" cmpd="sng">
              <a:solidFill>
                <a:schemeClr val="dk1"/>
              </a:solidFill>
              <a:prstDash val="solid"/>
              <a:round/>
              <a:headEnd type="none" w="med" len="med"/>
              <a:tailEnd type="none" w="med" len="med"/>
            </a:ln>
          </p:spPr>
        </p:cxnSp>
        <p:cxnSp>
          <p:nvCxnSpPr>
            <p:cNvPr id="20" name="Google Shape;359;p21">
              <a:extLst>
                <a:ext uri="{FF2B5EF4-FFF2-40B4-BE49-F238E27FC236}">
                  <a16:creationId xmlns:a16="http://schemas.microsoft.com/office/drawing/2014/main" id="{AF81B89A-DD77-A146-8901-6E5B816B1E62}"/>
                </a:ext>
              </a:extLst>
            </p:cNvPr>
            <p:cNvCxnSpPr/>
            <p:nvPr/>
          </p:nvCxnSpPr>
          <p:spPr>
            <a:xfrm rot="10800000" flipH="1">
              <a:off x="341" y="1117"/>
              <a:ext cx="2948" cy="1"/>
            </a:xfrm>
            <a:prstGeom prst="straightConnector1">
              <a:avLst/>
            </a:prstGeom>
            <a:noFill/>
            <a:ln w="101600" cap="flat" cmpd="sng">
              <a:solidFill>
                <a:schemeClr val="dk1"/>
              </a:solidFill>
              <a:prstDash val="solid"/>
              <a:round/>
              <a:headEnd type="none" w="med" len="med"/>
              <a:tailEnd type="none" w="med" len="med"/>
            </a:ln>
          </p:spPr>
        </p:cxnSp>
        <p:cxnSp>
          <p:nvCxnSpPr>
            <p:cNvPr id="21" name="Google Shape;360;p21">
              <a:extLst>
                <a:ext uri="{FF2B5EF4-FFF2-40B4-BE49-F238E27FC236}">
                  <a16:creationId xmlns:a16="http://schemas.microsoft.com/office/drawing/2014/main" id="{1799D21D-1DA2-544A-ADD6-FB9AED84BA8A}"/>
                </a:ext>
              </a:extLst>
            </p:cNvPr>
            <p:cNvCxnSpPr/>
            <p:nvPr/>
          </p:nvCxnSpPr>
          <p:spPr>
            <a:xfrm>
              <a:off x="341" y="1263"/>
              <a:ext cx="2177" cy="0"/>
            </a:xfrm>
            <a:prstGeom prst="straightConnector1">
              <a:avLst/>
            </a:prstGeom>
            <a:noFill/>
            <a:ln w="101600" cap="flat" cmpd="sng">
              <a:solidFill>
                <a:schemeClr val="dk1"/>
              </a:solidFill>
              <a:prstDash val="solid"/>
              <a:round/>
              <a:headEnd type="none" w="med" len="med"/>
              <a:tailEnd type="none" w="med" len="med"/>
            </a:ln>
          </p:spPr>
        </p:cxnSp>
        <p:sp>
          <p:nvSpPr>
            <p:cNvPr id="22" name="Google Shape;361;p21">
              <a:extLst>
                <a:ext uri="{FF2B5EF4-FFF2-40B4-BE49-F238E27FC236}">
                  <a16:creationId xmlns:a16="http://schemas.microsoft.com/office/drawing/2014/main" id="{A46B183C-CC09-D147-9859-F2FF16332E67}"/>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362;p21">
              <a:extLst>
                <a:ext uri="{FF2B5EF4-FFF2-40B4-BE49-F238E27FC236}">
                  <a16:creationId xmlns:a16="http://schemas.microsoft.com/office/drawing/2014/main" id="{5E17129D-B531-3C4E-A131-942A057C63A9}"/>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4" name="Google Shape;363;p21">
            <a:extLst>
              <a:ext uri="{FF2B5EF4-FFF2-40B4-BE49-F238E27FC236}">
                <a16:creationId xmlns:a16="http://schemas.microsoft.com/office/drawing/2014/main" id="{CFFFB2EA-4812-B246-A466-F777F6095C46}"/>
              </a:ext>
            </a:extLst>
          </p:cNvPr>
          <p:cNvGrpSpPr/>
          <p:nvPr/>
        </p:nvGrpSpPr>
        <p:grpSpPr>
          <a:xfrm>
            <a:off x="3844255" y="4619821"/>
            <a:ext cx="4222985" cy="1108075"/>
            <a:chOff x="457200" y="4176813"/>
            <a:chExt cx="5384798" cy="1108075"/>
          </a:xfrm>
        </p:grpSpPr>
        <p:grpSp>
          <p:nvGrpSpPr>
            <p:cNvPr id="25" name="Google Shape;364;p21">
              <a:extLst>
                <a:ext uri="{FF2B5EF4-FFF2-40B4-BE49-F238E27FC236}">
                  <a16:creationId xmlns:a16="http://schemas.microsoft.com/office/drawing/2014/main" id="{44959532-5C96-AA40-839E-B2F17DD07A5E}"/>
                </a:ext>
              </a:extLst>
            </p:cNvPr>
            <p:cNvGrpSpPr/>
            <p:nvPr/>
          </p:nvGrpSpPr>
          <p:grpSpPr>
            <a:xfrm>
              <a:off x="457200" y="4176813"/>
              <a:ext cx="5384798" cy="1108075"/>
              <a:chOff x="295" y="681"/>
              <a:chExt cx="3392" cy="698"/>
            </a:xfrm>
          </p:grpSpPr>
          <p:cxnSp>
            <p:nvCxnSpPr>
              <p:cNvPr id="47" name="Google Shape;365;p21">
                <a:extLst>
                  <a:ext uri="{FF2B5EF4-FFF2-40B4-BE49-F238E27FC236}">
                    <a16:creationId xmlns:a16="http://schemas.microsoft.com/office/drawing/2014/main" id="{4A7F3638-AF85-6347-BF2D-5064919AA331}"/>
                  </a:ext>
                </a:extLst>
              </p:cNvPr>
              <p:cNvCxnSpPr/>
              <p:nvPr/>
            </p:nvCxnSpPr>
            <p:spPr>
              <a:xfrm rot="10800000" flipH="1">
                <a:off x="341" y="826"/>
                <a:ext cx="2676" cy="1"/>
              </a:xfrm>
              <a:prstGeom prst="straightConnector1">
                <a:avLst/>
              </a:prstGeom>
              <a:noFill/>
              <a:ln w="101600" cap="flat" cmpd="sng">
                <a:solidFill>
                  <a:srgbClr val="BFBFBF"/>
                </a:solidFill>
                <a:prstDash val="solid"/>
                <a:round/>
                <a:headEnd type="none" w="med" len="med"/>
                <a:tailEnd type="none" w="med" len="med"/>
              </a:ln>
            </p:spPr>
          </p:cxnSp>
          <p:cxnSp>
            <p:nvCxnSpPr>
              <p:cNvPr id="48" name="Google Shape;366;p21">
                <a:extLst>
                  <a:ext uri="{FF2B5EF4-FFF2-40B4-BE49-F238E27FC236}">
                    <a16:creationId xmlns:a16="http://schemas.microsoft.com/office/drawing/2014/main" id="{7DAE3A6C-CC40-9F4C-B0F9-22A7B757E827}"/>
                  </a:ext>
                </a:extLst>
              </p:cNvPr>
              <p:cNvCxnSpPr/>
              <p:nvPr/>
            </p:nvCxnSpPr>
            <p:spPr>
              <a:xfrm>
                <a:off x="341" y="963"/>
                <a:ext cx="1769" cy="1"/>
              </a:xfrm>
              <a:prstGeom prst="straightConnector1">
                <a:avLst/>
              </a:prstGeom>
              <a:noFill/>
              <a:ln w="101600" cap="flat" cmpd="sng">
                <a:solidFill>
                  <a:srgbClr val="BFBFBF"/>
                </a:solidFill>
                <a:prstDash val="solid"/>
                <a:round/>
                <a:headEnd type="none" w="med" len="med"/>
                <a:tailEnd type="none" w="med" len="med"/>
              </a:ln>
            </p:spPr>
          </p:cxnSp>
          <p:cxnSp>
            <p:nvCxnSpPr>
              <p:cNvPr id="49" name="Google Shape;367;p21">
                <a:extLst>
                  <a:ext uri="{FF2B5EF4-FFF2-40B4-BE49-F238E27FC236}">
                    <a16:creationId xmlns:a16="http://schemas.microsoft.com/office/drawing/2014/main" id="{FEDE95E8-A00D-244E-8C8F-0393DEB863D7}"/>
                  </a:ext>
                </a:extLst>
              </p:cNvPr>
              <p:cNvCxnSpPr/>
              <p:nvPr/>
            </p:nvCxnSpPr>
            <p:spPr>
              <a:xfrm rot="10800000" flipH="1">
                <a:off x="341" y="1117"/>
                <a:ext cx="2948" cy="1"/>
              </a:xfrm>
              <a:prstGeom prst="straightConnector1">
                <a:avLst/>
              </a:prstGeom>
              <a:noFill/>
              <a:ln w="101600" cap="flat" cmpd="sng">
                <a:solidFill>
                  <a:srgbClr val="BFBFBF"/>
                </a:solidFill>
                <a:prstDash val="solid"/>
                <a:round/>
                <a:headEnd type="none" w="med" len="med"/>
                <a:tailEnd type="none" w="med" len="med"/>
              </a:ln>
            </p:spPr>
          </p:cxnSp>
          <p:cxnSp>
            <p:nvCxnSpPr>
              <p:cNvPr id="50" name="Google Shape;368;p21">
                <a:extLst>
                  <a:ext uri="{FF2B5EF4-FFF2-40B4-BE49-F238E27FC236}">
                    <a16:creationId xmlns:a16="http://schemas.microsoft.com/office/drawing/2014/main" id="{FAC3BF51-D2D1-9046-A29C-339252BA8637}"/>
                  </a:ext>
                </a:extLst>
              </p:cNvPr>
              <p:cNvCxnSpPr/>
              <p:nvPr/>
            </p:nvCxnSpPr>
            <p:spPr>
              <a:xfrm>
                <a:off x="341" y="1263"/>
                <a:ext cx="2177" cy="0"/>
              </a:xfrm>
              <a:prstGeom prst="straightConnector1">
                <a:avLst/>
              </a:prstGeom>
              <a:noFill/>
              <a:ln w="101600" cap="flat" cmpd="sng">
                <a:solidFill>
                  <a:srgbClr val="BFBFBF"/>
                </a:solidFill>
                <a:prstDash val="solid"/>
                <a:round/>
                <a:headEnd type="none" w="med" len="med"/>
                <a:tailEnd type="none" w="med" len="med"/>
              </a:ln>
            </p:spPr>
          </p:cxnSp>
          <p:sp>
            <p:nvSpPr>
              <p:cNvPr id="51" name="Google Shape;369;p21">
                <a:extLst>
                  <a:ext uri="{FF2B5EF4-FFF2-40B4-BE49-F238E27FC236}">
                    <a16:creationId xmlns:a16="http://schemas.microsoft.com/office/drawing/2014/main" id="{AB522E6C-ABE9-C944-B12E-518B9094FF6C}"/>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370;p21">
                <a:extLst>
                  <a:ext uri="{FF2B5EF4-FFF2-40B4-BE49-F238E27FC236}">
                    <a16:creationId xmlns:a16="http://schemas.microsoft.com/office/drawing/2014/main" id="{BBE46B60-3F79-8D48-956A-A839E382EE67}"/>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6" name="Google Shape;371;p21">
              <a:extLst>
                <a:ext uri="{FF2B5EF4-FFF2-40B4-BE49-F238E27FC236}">
                  <a16:creationId xmlns:a16="http://schemas.microsoft.com/office/drawing/2014/main" id="{4C352361-8198-5148-AB85-C660583CE35B}"/>
                </a:ext>
              </a:extLst>
            </p:cNvPr>
            <p:cNvGrpSpPr/>
            <p:nvPr/>
          </p:nvGrpSpPr>
          <p:grpSpPr>
            <a:xfrm>
              <a:off x="1071255" y="4294614"/>
              <a:ext cx="2035480" cy="924958"/>
              <a:chOff x="4425644" y="540176"/>
              <a:chExt cx="2035481" cy="924958"/>
            </a:xfrm>
          </p:grpSpPr>
          <p:cxnSp>
            <p:nvCxnSpPr>
              <p:cNvPr id="27" name="Google Shape;372;p21">
                <a:extLst>
                  <a:ext uri="{FF2B5EF4-FFF2-40B4-BE49-F238E27FC236}">
                    <a16:creationId xmlns:a16="http://schemas.microsoft.com/office/drawing/2014/main" id="{17ADCDD3-6FD5-CC4F-8A4F-E2E654E02418}"/>
                  </a:ext>
                </a:extLst>
              </p:cNvPr>
              <p:cNvCxnSpPr/>
              <p:nvPr/>
            </p:nvCxnSpPr>
            <p:spPr>
              <a:xfrm>
                <a:off x="4518025" y="540176"/>
                <a:ext cx="0" cy="223283"/>
              </a:xfrm>
              <a:prstGeom prst="straightConnector1">
                <a:avLst/>
              </a:prstGeom>
              <a:noFill/>
              <a:ln w="25400" cap="flat" cmpd="sng">
                <a:solidFill>
                  <a:srgbClr val="FF0000"/>
                </a:solidFill>
                <a:prstDash val="solid"/>
                <a:round/>
                <a:headEnd type="none" w="sm" len="sm"/>
                <a:tailEnd type="none" w="sm" len="sm"/>
              </a:ln>
            </p:spPr>
          </p:cxnSp>
          <p:cxnSp>
            <p:nvCxnSpPr>
              <p:cNvPr id="28" name="Google Shape;373;p21">
                <a:extLst>
                  <a:ext uri="{FF2B5EF4-FFF2-40B4-BE49-F238E27FC236}">
                    <a16:creationId xmlns:a16="http://schemas.microsoft.com/office/drawing/2014/main" id="{51106B0C-6505-5745-BA4F-ED37074126F9}"/>
                  </a:ext>
                </a:extLst>
              </p:cNvPr>
              <p:cNvCxnSpPr/>
              <p:nvPr/>
            </p:nvCxnSpPr>
            <p:spPr>
              <a:xfrm>
                <a:off x="5032776" y="540176"/>
                <a:ext cx="0" cy="223283"/>
              </a:xfrm>
              <a:prstGeom prst="straightConnector1">
                <a:avLst/>
              </a:prstGeom>
              <a:noFill/>
              <a:ln w="25400" cap="flat" cmpd="sng">
                <a:solidFill>
                  <a:srgbClr val="0FE3F0"/>
                </a:solidFill>
                <a:prstDash val="solid"/>
                <a:round/>
                <a:headEnd type="none" w="sm" len="sm"/>
                <a:tailEnd type="none" w="sm" len="sm"/>
              </a:ln>
            </p:spPr>
          </p:cxnSp>
          <p:cxnSp>
            <p:nvCxnSpPr>
              <p:cNvPr id="29" name="Google Shape;374;p21">
                <a:extLst>
                  <a:ext uri="{FF2B5EF4-FFF2-40B4-BE49-F238E27FC236}">
                    <a16:creationId xmlns:a16="http://schemas.microsoft.com/office/drawing/2014/main" id="{BA1F6397-ADC4-2548-97D3-9EBED964F457}"/>
                  </a:ext>
                </a:extLst>
              </p:cNvPr>
              <p:cNvCxnSpPr/>
              <p:nvPr/>
            </p:nvCxnSpPr>
            <p:spPr>
              <a:xfrm>
                <a:off x="5201357" y="540921"/>
                <a:ext cx="0" cy="223283"/>
              </a:xfrm>
              <a:prstGeom prst="straightConnector1">
                <a:avLst/>
              </a:prstGeom>
              <a:noFill/>
              <a:ln w="25400" cap="flat" cmpd="sng">
                <a:solidFill>
                  <a:srgbClr val="00B050"/>
                </a:solidFill>
                <a:prstDash val="solid"/>
                <a:round/>
                <a:headEnd type="none" w="sm" len="sm"/>
                <a:tailEnd type="none" w="sm" len="sm"/>
              </a:ln>
            </p:spPr>
          </p:cxnSp>
          <p:cxnSp>
            <p:nvCxnSpPr>
              <p:cNvPr id="30" name="Google Shape;375;p21">
                <a:extLst>
                  <a:ext uri="{FF2B5EF4-FFF2-40B4-BE49-F238E27FC236}">
                    <a16:creationId xmlns:a16="http://schemas.microsoft.com/office/drawing/2014/main" id="{5482B5C5-FD3D-8141-ACE0-695A8FC22B6B}"/>
                  </a:ext>
                </a:extLst>
              </p:cNvPr>
              <p:cNvCxnSpPr/>
              <p:nvPr/>
            </p:nvCxnSpPr>
            <p:spPr>
              <a:xfrm>
                <a:off x="6108700" y="546526"/>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1" name="Google Shape;376;p21">
                <a:extLst>
                  <a:ext uri="{FF2B5EF4-FFF2-40B4-BE49-F238E27FC236}">
                    <a16:creationId xmlns:a16="http://schemas.microsoft.com/office/drawing/2014/main" id="{858C3A26-C67E-BA43-B85A-5CBBA971574C}"/>
                  </a:ext>
                </a:extLst>
              </p:cNvPr>
              <p:cNvCxnSpPr/>
              <p:nvPr/>
            </p:nvCxnSpPr>
            <p:spPr>
              <a:xfrm>
                <a:off x="4837993"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2" name="Google Shape;377;p21">
                <a:extLst>
                  <a:ext uri="{FF2B5EF4-FFF2-40B4-BE49-F238E27FC236}">
                    <a16:creationId xmlns:a16="http://schemas.microsoft.com/office/drawing/2014/main" id="{36EC71CA-1A5C-3446-B647-9E3E1CBFE5CE}"/>
                  </a:ext>
                </a:extLst>
              </p:cNvPr>
              <p:cNvCxnSpPr/>
              <p:nvPr/>
            </p:nvCxnSpPr>
            <p:spPr>
              <a:xfrm>
                <a:off x="5521325" y="754679"/>
                <a:ext cx="0" cy="223283"/>
              </a:xfrm>
              <a:prstGeom prst="straightConnector1">
                <a:avLst/>
              </a:prstGeom>
              <a:noFill/>
              <a:ln w="25400" cap="flat" cmpd="sng">
                <a:solidFill>
                  <a:srgbClr val="00B050"/>
                </a:solidFill>
                <a:prstDash val="solid"/>
                <a:round/>
                <a:headEnd type="none" w="sm" len="sm"/>
                <a:tailEnd type="none" w="sm" len="sm"/>
              </a:ln>
            </p:spPr>
          </p:cxnSp>
          <p:cxnSp>
            <p:nvCxnSpPr>
              <p:cNvPr id="33" name="Google Shape;378;p21">
                <a:extLst>
                  <a:ext uri="{FF2B5EF4-FFF2-40B4-BE49-F238E27FC236}">
                    <a16:creationId xmlns:a16="http://schemas.microsoft.com/office/drawing/2014/main" id="{12385AA7-3631-1C44-BF8E-CDDF2E2355AB}"/>
                  </a:ext>
                </a:extLst>
              </p:cNvPr>
              <p:cNvCxnSpPr/>
              <p:nvPr/>
            </p:nvCxnSpPr>
            <p:spPr>
              <a:xfrm>
                <a:off x="4594225" y="540921"/>
                <a:ext cx="0" cy="223283"/>
              </a:xfrm>
              <a:prstGeom prst="straightConnector1">
                <a:avLst/>
              </a:prstGeom>
              <a:noFill/>
              <a:ln w="25400" cap="flat" cmpd="sng">
                <a:solidFill>
                  <a:srgbClr val="FF0000"/>
                </a:solidFill>
                <a:prstDash val="solid"/>
                <a:round/>
                <a:headEnd type="none" w="sm" len="sm"/>
                <a:tailEnd type="none" w="sm" len="sm"/>
              </a:ln>
            </p:spPr>
          </p:cxnSp>
          <p:cxnSp>
            <p:nvCxnSpPr>
              <p:cNvPr id="34" name="Google Shape;379;p21">
                <a:extLst>
                  <a:ext uri="{FF2B5EF4-FFF2-40B4-BE49-F238E27FC236}">
                    <a16:creationId xmlns:a16="http://schemas.microsoft.com/office/drawing/2014/main" id="{6B8E8671-D643-C64C-A2FF-A1D6C5DEE5D4}"/>
                  </a:ext>
                </a:extLst>
              </p:cNvPr>
              <p:cNvCxnSpPr/>
              <p:nvPr/>
            </p:nvCxnSpPr>
            <p:spPr>
              <a:xfrm>
                <a:off x="5102225"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5" name="Google Shape;380;p21">
                <a:extLst>
                  <a:ext uri="{FF2B5EF4-FFF2-40B4-BE49-F238E27FC236}">
                    <a16:creationId xmlns:a16="http://schemas.microsoft.com/office/drawing/2014/main" id="{B6C797C5-E96D-7F40-BA1A-57C953CCBE52}"/>
                  </a:ext>
                </a:extLst>
              </p:cNvPr>
              <p:cNvCxnSpPr/>
              <p:nvPr/>
            </p:nvCxnSpPr>
            <p:spPr>
              <a:xfrm>
                <a:off x="4724400" y="996533"/>
                <a:ext cx="0" cy="223283"/>
              </a:xfrm>
              <a:prstGeom prst="straightConnector1">
                <a:avLst/>
              </a:prstGeom>
              <a:noFill/>
              <a:ln w="25400" cap="flat" cmpd="sng">
                <a:solidFill>
                  <a:srgbClr val="FF0000"/>
                </a:solidFill>
                <a:prstDash val="solid"/>
                <a:round/>
                <a:headEnd type="none" w="sm" len="sm"/>
                <a:tailEnd type="none" w="sm" len="sm"/>
              </a:ln>
            </p:spPr>
          </p:cxnSp>
          <p:cxnSp>
            <p:nvCxnSpPr>
              <p:cNvPr id="36" name="Google Shape;381;p21">
                <a:extLst>
                  <a:ext uri="{FF2B5EF4-FFF2-40B4-BE49-F238E27FC236}">
                    <a16:creationId xmlns:a16="http://schemas.microsoft.com/office/drawing/2014/main" id="{83B6ACD9-EE3B-F24D-966F-588682B067A4}"/>
                  </a:ext>
                </a:extLst>
              </p:cNvPr>
              <p:cNvCxnSpPr/>
              <p:nvPr/>
            </p:nvCxnSpPr>
            <p:spPr>
              <a:xfrm>
                <a:off x="5407732" y="997278"/>
                <a:ext cx="0" cy="223283"/>
              </a:xfrm>
              <a:prstGeom prst="straightConnector1">
                <a:avLst/>
              </a:prstGeom>
              <a:noFill/>
              <a:ln w="25400" cap="flat" cmpd="sng">
                <a:solidFill>
                  <a:srgbClr val="00B050"/>
                </a:solidFill>
                <a:prstDash val="solid"/>
                <a:round/>
                <a:headEnd type="none" w="sm" len="sm"/>
                <a:tailEnd type="none" w="sm" len="sm"/>
              </a:ln>
            </p:spPr>
          </p:cxnSp>
          <p:cxnSp>
            <p:nvCxnSpPr>
              <p:cNvPr id="37" name="Google Shape;382;p21">
                <a:extLst>
                  <a:ext uri="{FF2B5EF4-FFF2-40B4-BE49-F238E27FC236}">
                    <a16:creationId xmlns:a16="http://schemas.microsoft.com/office/drawing/2014/main" id="{F03C9680-C6F8-6149-A5A1-0CB42F978221}"/>
                  </a:ext>
                </a:extLst>
              </p:cNvPr>
              <p:cNvCxnSpPr/>
              <p:nvPr/>
            </p:nvCxnSpPr>
            <p:spPr>
              <a:xfrm>
                <a:off x="631507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8" name="Google Shape;383;p21">
                <a:extLst>
                  <a:ext uri="{FF2B5EF4-FFF2-40B4-BE49-F238E27FC236}">
                    <a16:creationId xmlns:a16="http://schemas.microsoft.com/office/drawing/2014/main" id="{48E5E212-A763-A447-8474-A681184AE142}"/>
                  </a:ext>
                </a:extLst>
              </p:cNvPr>
              <p:cNvCxnSpPr/>
              <p:nvPr/>
            </p:nvCxnSpPr>
            <p:spPr>
              <a:xfrm>
                <a:off x="5467350" y="1000453"/>
                <a:ext cx="0" cy="223283"/>
              </a:xfrm>
              <a:prstGeom prst="straightConnector1">
                <a:avLst/>
              </a:prstGeom>
              <a:noFill/>
              <a:ln w="25400" cap="flat" cmpd="sng">
                <a:solidFill>
                  <a:srgbClr val="00B050"/>
                </a:solidFill>
                <a:prstDash val="solid"/>
                <a:round/>
                <a:headEnd type="none" w="sm" len="sm"/>
                <a:tailEnd type="none" w="sm" len="sm"/>
              </a:ln>
            </p:spPr>
          </p:cxnSp>
          <p:cxnSp>
            <p:nvCxnSpPr>
              <p:cNvPr id="39" name="Google Shape;384;p21">
                <a:extLst>
                  <a:ext uri="{FF2B5EF4-FFF2-40B4-BE49-F238E27FC236}">
                    <a16:creationId xmlns:a16="http://schemas.microsoft.com/office/drawing/2014/main" id="{8EF6C53E-117C-654A-B2A5-F6B73478AFA0}"/>
                  </a:ext>
                </a:extLst>
              </p:cNvPr>
              <p:cNvCxnSpPr/>
              <p:nvPr/>
            </p:nvCxnSpPr>
            <p:spPr>
              <a:xfrm>
                <a:off x="646112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40" name="Google Shape;385;p21">
                <a:extLst>
                  <a:ext uri="{FF2B5EF4-FFF2-40B4-BE49-F238E27FC236}">
                    <a16:creationId xmlns:a16="http://schemas.microsoft.com/office/drawing/2014/main" id="{FA0D2285-33C3-2E4C-8356-0DADEEAB2FED}"/>
                  </a:ext>
                </a:extLst>
              </p:cNvPr>
              <p:cNvCxnSpPr/>
              <p:nvPr/>
            </p:nvCxnSpPr>
            <p:spPr>
              <a:xfrm>
                <a:off x="4864195"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1" name="Google Shape;386;p21">
                <a:extLst>
                  <a:ext uri="{FF2B5EF4-FFF2-40B4-BE49-F238E27FC236}">
                    <a16:creationId xmlns:a16="http://schemas.microsoft.com/office/drawing/2014/main" id="{0E0D2A08-D1D4-814E-9534-738016CB8D01}"/>
                  </a:ext>
                </a:extLst>
              </p:cNvPr>
              <p:cNvCxnSpPr/>
              <p:nvPr/>
            </p:nvCxnSpPr>
            <p:spPr>
              <a:xfrm>
                <a:off x="5807075" y="1234658"/>
                <a:ext cx="0" cy="223283"/>
              </a:xfrm>
              <a:prstGeom prst="straightConnector1">
                <a:avLst/>
              </a:prstGeom>
              <a:noFill/>
              <a:ln w="25400" cap="flat" cmpd="sng">
                <a:solidFill>
                  <a:srgbClr val="00B050"/>
                </a:solidFill>
                <a:prstDash val="solid"/>
                <a:round/>
                <a:headEnd type="none" w="sm" len="sm"/>
                <a:tailEnd type="none" w="sm" len="sm"/>
              </a:ln>
            </p:spPr>
          </p:cxnSp>
          <p:cxnSp>
            <p:nvCxnSpPr>
              <p:cNvPr id="42" name="Google Shape;387;p21">
                <a:extLst>
                  <a:ext uri="{FF2B5EF4-FFF2-40B4-BE49-F238E27FC236}">
                    <a16:creationId xmlns:a16="http://schemas.microsoft.com/office/drawing/2014/main" id="{468F0AEF-7B17-C847-B031-7A4BA0F75F23}"/>
                  </a:ext>
                </a:extLst>
              </p:cNvPr>
              <p:cNvCxnSpPr/>
              <p:nvPr/>
            </p:nvCxnSpPr>
            <p:spPr>
              <a:xfrm>
                <a:off x="4425644" y="1234658"/>
                <a:ext cx="0" cy="223283"/>
              </a:xfrm>
              <a:prstGeom prst="straightConnector1">
                <a:avLst/>
              </a:prstGeom>
              <a:noFill/>
              <a:ln w="25400" cap="flat" cmpd="sng">
                <a:solidFill>
                  <a:srgbClr val="FF0000"/>
                </a:solidFill>
                <a:prstDash val="solid"/>
                <a:round/>
                <a:headEnd type="none" w="sm" len="sm"/>
                <a:tailEnd type="none" w="sm" len="sm"/>
              </a:ln>
            </p:spPr>
          </p:cxnSp>
          <p:cxnSp>
            <p:nvCxnSpPr>
              <p:cNvPr id="43" name="Google Shape;388;p21">
                <a:extLst>
                  <a:ext uri="{FF2B5EF4-FFF2-40B4-BE49-F238E27FC236}">
                    <a16:creationId xmlns:a16="http://schemas.microsoft.com/office/drawing/2014/main" id="{22B92266-905C-CD48-96CE-E1CC79E7B55B}"/>
                  </a:ext>
                </a:extLst>
              </p:cNvPr>
              <p:cNvCxnSpPr/>
              <p:nvPr/>
            </p:nvCxnSpPr>
            <p:spPr>
              <a:xfrm>
                <a:off x="4914900"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4" name="Google Shape;389;p21">
                <a:extLst>
                  <a:ext uri="{FF2B5EF4-FFF2-40B4-BE49-F238E27FC236}">
                    <a16:creationId xmlns:a16="http://schemas.microsoft.com/office/drawing/2014/main" id="{03BD54EF-AB2C-FC45-B730-1D1E5D669914}"/>
                  </a:ext>
                </a:extLst>
              </p:cNvPr>
              <p:cNvCxnSpPr/>
              <p:nvPr/>
            </p:nvCxnSpPr>
            <p:spPr>
              <a:xfrm>
                <a:off x="5864225" y="1237088"/>
                <a:ext cx="0" cy="223283"/>
              </a:xfrm>
              <a:prstGeom prst="straightConnector1">
                <a:avLst/>
              </a:prstGeom>
              <a:noFill/>
              <a:ln w="25400" cap="flat" cmpd="sng">
                <a:solidFill>
                  <a:srgbClr val="00B050"/>
                </a:solidFill>
                <a:prstDash val="solid"/>
                <a:round/>
                <a:headEnd type="none" w="sm" len="sm"/>
                <a:tailEnd type="none" w="sm" len="sm"/>
              </a:ln>
            </p:spPr>
          </p:cxnSp>
          <p:cxnSp>
            <p:nvCxnSpPr>
              <p:cNvPr id="45" name="Google Shape;390;p21">
                <a:extLst>
                  <a:ext uri="{FF2B5EF4-FFF2-40B4-BE49-F238E27FC236}">
                    <a16:creationId xmlns:a16="http://schemas.microsoft.com/office/drawing/2014/main" id="{6E9D8A1D-96E9-634E-B057-CBEA58236E89}"/>
                  </a:ext>
                </a:extLst>
              </p:cNvPr>
              <p:cNvCxnSpPr/>
              <p:nvPr/>
            </p:nvCxnSpPr>
            <p:spPr>
              <a:xfrm>
                <a:off x="4594225" y="1237088"/>
                <a:ext cx="0" cy="223283"/>
              </a:xfrm>
              <a:prstGeom prst="straightConnector1">
                <a:avLst/>
              </a:prstGeom>
              <a:noFill/>
              <a:ln w="25400" cap="flat" cmpd="sng">
                <a:solidFill>
                  <a:srgbClr val="FF0000"/>
                </a:solidFill>
                <a:prstDash val="solid"/>
                <a:round/>
                <a:headEnd type="none" w="sm" len="sm"/>
                <a:tailEnd type="none" w="sm" len="sm"/>
              </a:ln>
            </p:spPr>
          </p:cxnSp>
          <p:cxnSp>
            <p:nvCxnSpPr>
              <p:cNvPr id="46" name="Google Shape;391;p21">
                <a:extLst>
                  <a:ext uri="{FF2B5EF4-FFF2-40B4-BE49-F238E27FC236}">
                    <a16:creationId xmlns:a16="http://schemas.microsoft.com/office/drawing/2014/main" id="{27CC899E-E60A-F14D-8CD1-384986FBD37F}"/>
                  </a:ext>
                </a:extLst>
              </p:cNvPr>
              <p:cNvCxnSpPr/>
              <p:nvPr/>
            </p:nvCxnSpPr>
            <p:spPr>
              <a:xfrm>
                <a:off x="6024563" y="1241851"/>
                <a:ext cx="0" cy="223283"/>
              </a:xfrm>
              <a:prstGeom prst="straightConnector1">
                <a:avLst/>
              </a:prstGeom>
              <a:noFill/>
              <a:ln w="25400" cap="flat" cmpd="sng">
                <a:solidFill>
                  <a:srgbClr val="00B050"/>
                </a:solidFill>
                <a:prstDash val="solid"/>
                <a:round/>
                <a:headEnd type="none" w="sm" len="sm"/>
                <a:tailEnd type="none" w="sm" len="sm"/>
              </a:ln>
            </p:spPr>
          </p:cxnSp>
        </p:grpSp>
      </p:grpSp>
      <p:grpSp>
        <p:nvGrpSpPr>
          <p:cNvPr id="53" name="Google Shape;392;p21">
            <a:extLst>
              <a:ext uri="{FF2B5EF4-FFF2-40B4-BE49-F238E27FC236}">
                <a16:creationId xmlns:a16="http://schemas.microsoft.com/office/drawing/2014/main" id="{79447938-05BE-424F-8AD8-4F258FA6A704}"/>
              </a:ext>
            </a:extLst>
          </p:cNvPr>
          <p:cNvGrpSpPr/>
          <p:nvPr/>
        </p:nvGrpSpPr>
        <p:grpSpPr>
          <a:xfrm>
            <a:off x="1799555" y="2087284"/>
            <a:ext cx="1583928" cy="2730756"/>
            <a:chOff x="6756400" y="1838980"/>
            <a:chExt cx="1583928" cy="2730756"/>
          </a:xfrm>
        </p:grpSpPr>
        <p:sp>
          <p:nvSpPr>
            <p:cNvPr id="54" name="Google Shape;393;p21">
              <a:extLst>
                <a:ext uri="{FF2B5EF4-FFF2-40B4-BE49-F238E27FC236}">
                  <a16:creationId xmlns:a16="http://schemas.microsoft.com/office/drawing/2014/main" id="{7F13A9CD-0F03-F94E-AB0A-1319F7B97F1A}"/>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94;p21">
              <a:extLst>
                <a:ext uri="{FF2B5EF4-FFF2-40B4-BE49-F238E27FC236}">
                  <a16:creationId xmlns:a16="http://schemas.microsoft.com/office/drawing/2014/main" id="{C08D9BCA-E4D8-7A4A-91BA-88E0ED0DFB9C}"/>
                </a:ext>
              </a:extLst>
            </p:cNvPr>
            <p:cNvSpPr/>
            <p:nvPr/>
          </p:nvSpPr>
          <p:spPr>
            <a:xfrm>
              <a:off x="6882279" y="275140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6" name="Google Shape;395;p21">
              <a:extLst>
                <a:ext uri="{FF2B5EF4-FFF2-40B4-BE49-F238E27FC236}">
                  <a16:creationId xmlns:a16="http://schemas.microsoft.com/office/drawing/2014/main" id="{715393CE-3094-6347-B524-8A5A9882AD43}"/>
                </a:ext>
              </a:extLst>
            </p:cNvPr>
            <p:cNvSpPr/>
            <p:nvPr/>
          </p:nvSpPr>
          <p:spPr>
            <a:xfrm>
              <a:off x="6882279" y="306331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7" name="Google Shape;396;p21">
              <a:extLst>
                <a:ext uri="{FF2B5EF4-FFF2-40B4-BE49-F238E27FC236}">
                  <a16:creationId xmlns:a16="http://schemas.microsoft.com/office/drawing/2014/main" id="{B27EB852-1E66-B94C-A26C-3FC81BE8D2E5}"/>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8" name="Google Shape;397;p21">
              <a:extLst>
                <a:ext uri="{FF2B5EF4-FFF2-40B4-BE49-F238E27FC236}">
                  <a16:creationId xmlns:a16="http://schemas.microsoft.com/office/drawing/2014/main" id="{011571B8-24C9-D949-B35D-7164B9890454}"/>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59" name="Google Shape;398;p21">
              <a:extLst>
                <a:ext uri="{FF2B5EF4-FFF2-40B4-BE49-F238E27FC236}">
                  <a16:creationId xmlns:a16="http://schemas.microsoft.com/office/drawing/2014/main" id="{E2032F07-54A3-E04E-9EF1-629B1F07F0FA}"/>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0" name="Google Shape;399;p21">
              <a:extLst>
                <a:ext uri="{FF2B5EF4-FFF2-40B4-BE49-F238E27FC236}">
                  <a16:creationId xmlns:a16="http://schemas.microsoft.com/office/drawing/2014/main" id="{69452C38-2D12-8947-A17A-3720D27AFD20}"/>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1" name="Google Shape;400;p21">
              <a:extLst>
                <a:ext uri="{FF2B5EF4-FFF2-40B4-BE49-F238E27FC236}">
                  <a16:creationId xmlns:a16="http://schemas.microsoft.com/office/drawing/2014/main" id="{9CA69AA8-5861-AB43-9B5A-FEF0F48E5B67}"/>
                </a:ext>
              </a:extLst>
            </p:cNvPr>
            <p:cNvSpPr/>
            <p:nvPr/>
          </p:nvSpPr>
          <p:spPr>
            <a:xfrm>
              <a:off x="7345484"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2" name="Google Shape;401;p21">
              <a:extLst>
                <a:ext uri="{FF2B5EF4-FFF2-40B4-BE49-F238E27FC236}">
                  <a16:creationId xmlns:a16="http://schemas.microsoft.com/office/drawing/2014/main" id="{A69BEE92-B552-9C44-8B2D-558C0C015116}"/>
                </a:ext>
              </a:extLst>
            </p:cNvPr>
            <p:cNvSpPr/>
            <p:nvPr/>
          </p:nvSpPr>
          <p:spPr>
            <a:xfrm>
              <a:off x="7345484"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3" name="Google Shape;402;p21">
              <a:extLst>
                <a:ext uri="{FF2B5EF4-FFF2-40B4-BE49-F238E27FC236}">
                  <a16:creationId xmlns:a16="http://schemas.microsoft.com/office/drawing/2014/main" id="{050F2A17-40E1-AB46-8FE7-50287C577C93}"/>
                </a:ext>
              </a:extLst>
            </p:cNvPr>
            <p:cNvSpPr/>
            <p:nvPr/>
          </p:nvSpPr>
          <p:spPr>
            <a:xfrm>
              <a:off x="7829895"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4" name="Google Shape;403;p21">
              <a:extLst>
                <a:ext uri="{FF2B5EF4-FFF2-40B4-BE49-F238E27FC236}">
                  <a16:creationId xmlns:a16="http://schemas.microsoft.com/office/drawing/2014/main" id="{BB9D206B-BA26-C647-A72D-075E21142423}"/>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5" name="Google Shape;404;p21">
              <a:extLst>
                <a:ext uri="{FF2B5EF4-FFF2-40B4-BE49-F238E27FC236}">
                  <a16:creationId xmlns:a16="http://schemas.microsoft.com/office/drawing/2014/main" id="{31A6F855-F9D7-2249-9469-7F6A516FF8AD}"/>
                </a:ext>
              </a:extLst>
            </p:cNvPr>
            <p:cNvSpPr/>
            <p:nvPr/>
          </p:nvSpPr>
          <p:spPr>
            <a:xfrm>
              <a:off x="7829895"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6" name="Google Shape;405;p21">
              <a:extLst>
                <a:ext uri="{FF2B5EF4-FFF2-40B4-BE49-F238E27FC236}">
                  <a16:creationId xmlns:a16="http://schemas.microsoft.com/office/drawing/2014/main" id="{6B01CC26-9244-EC44-978B-942A930FE021}"/>
                </a:ext>
              </a:extLst>
            </p:cNvPr>
            <p:cNvSpPr/>
            <p:nvPr/>
          </p:nvSpPr>
          <p:spPr>
            <a:xfrm>
              <a:off x="7829895"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7" name="Google Shape;406;p21">
              <a:extLst>
                <a:ext uri="{FF2B5EF4-FFF2-40B4-BE49-F238E27FC236}">
                  <a16:creationId xmlns:a16="http://schemas.microsoft.com/office/drawing/2014/main" id="{BD4773D3-DD74-5F48-AAA9-25EF8080BC53}"/>
                </a:ext>
              </a:extLst>
            </p:cNvPr>
            <p:cNvSpPr/>
            <p:nvPr/>
          </p:nvSpPr>
          <p:spPr>
            <a:xfrm>
              <a:off x="6894979" y="39594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8" name="Google Shape;407;p21">
              <a:extLst>
                <a:ext uri="{FF2B5EF4-FFF2-40B4-BE49-F238E27FC236}">
                  <a16:creationId xmlns:a16="http://schemas.microsoft.com/office/drawing/2014/main" id="{057C4AE5-EAC9-B249-B462-A204789720CE}"/>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9" name="Google Shape;408;p21">
              <a:extLst>
                <a:ext uri="{FF2B5EF4-FFF2-40B4-BE49-F238E27FC236}">
                  <a16:creationId xmlns:a16="http://schemas.microsoft.com/office/drawing/2014/main" id="{DC272347-C12D-7645-A5F1-35BE60C67448}"/>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0" name="Google Shape;409;p21">
              <a:extLst>
                <a:ext uri="{FF2B5EF4-FFF2-40B4-BE49-F238E27FC236}">
                  <a16:creationId xmlns:a16="http://schemas.microsoft.com/office/drawing/2014/main" id="{B9F757B9-0D59-624B-98EE-BF93BA08D3BF}"/>
                </a:ext>
              </a:extLst>
            </p:cNvPr>
            <p:cNvSpPr/>
            <p:nvPr/>
          </p:nvSpPr>
          <p:spPr>
            <a:xfrm>
              <a:off x="7358184"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1" name="Google Shape;410;p21">
              <a:extLst>
                <a:ext uri="{FF2B5EF4-FFF2-40B4-BE49-F238E27FC236}">
                  <a16:creationId xmlns:a16="http://schemas.microsoft.com/office/drawing/2014/main" id="{6E22AC89-AF7D-0E4E-A69F-C00AEAEF42FD}"/>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2" name="Google Shape;411;p21">
              <a:extLst>
                <a:ext uri="{FF2B5EF4-FFF2-40B4-BE49-F238E27FC236}">
                  <a16:creationId xmlns:a16="http://schemas.microsoft.com/office/drawing/2014/main" id="{C3FBA45B-D457-3B48-A1E8-C05FA947E79C}"/>
                </a:ext>
              </a:extLst>
            </p:cNvPr>
            <p:cNvSpPr/>
            <p:nvPr/>
          </p:nvSpPr>
          <p:spPr>
            <a:xfrm>
              <a:off x="7842595"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3" name="Google Shape;412;p21">
              <a:extLst>
                <a:ext uri="{FF2B5EF4-FFF2-40B4-BE49-F238E27FC236}">
                  <a16:creationId xmlns:a16="http://schemas.microsoft.com/office/drawing/2014/main" id="{D2686448-253A-4F43-8DC5-4449D73C0587}"/>
                </a:ext>
              </a:extLst>
            </p:cNvPr>
            <p:cNvSpPr txBox="1"/>
            <p:nvPr/>
          </p:nvSpPr>
          <p:spPr>
            <a:xfrm>
              <a:off x="6810370" y="1838980"/>
              <a:ext cx="144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genome</a:t>
              </a:r>
              <a:endParaRPr/>
            </a:p>
          </p:txBody>
        </p:sp>
      </p:grpSp>
      <p:cxnSp>
        <p:nvCxnSpPr>
          <p:cNvPr id="74" name="Google Shape;413;p21">
            <a:extLst>
              <a:ext uri="{FF2B5EF4-FFF2-40B4-BE49-F238E27FC236}">
                <a16:creationId xmlns:a16="http://schemas.microsoft.com/office/drawing/2014/main" id="{B2B166E3-0BA9-E546-BCB8-72F24C57E791}"/>
              </a:ext>
            </a:extLst>
          </p:cNvPr>
          <p:cNvCxnSpPr>
            <a:stCxn id="54" idx="4"/>
            <a:endCxn id="22" idx="1"/>
          </p:cNvCxnSpPr>
          <p:nvPr/>
        </p:nvCxnSpPr>
        <p:spPr>
          <a:xfrm rot="10800000" flipH="1">
            <a:off x="3383483" y="2059903"/>
            <a:ext cx="441900" cy="159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5" name="Google Shape;414;p21">
            <a:extLst>
              <a:ext uri="{FF2B5EF4-FFF2-40B4-BE49-F238E27FC236}">
                <a16:creationId xmlns:a16="http://schemas.microsoft.com/office/drawing/2014/main" id="{E9A44539-0F93-334E-81C8-C93CF997D0A3}"/>
              </a:ext>
            </a:extLst>
          </p:cNvPr>
          <p:cNvCxnSpPr>
            <a:cxnSpLocks/>
            <a:stCxn id="54" idx="4"/>
            <a:endCxn id="15" idx="1"/>
          </p:cNvCxnSpPr>
          <p:nvPr/>
        </p:nvCxnSpPr>
        <p:spPr>
          <a:xfrm rot="10800000" flipH="1">
            <a:off x="3383483" y="3645103"/>
            <a:ext cx="460800" cy="8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6" name="Google Shape;415;p21">
            <a:extLst>
              <a:ext uri="{FF2B5EF4-FFF2-40B4-BE49-F238E27FC236}">
                <a16:creationId xmlns:a16="http://schemas.microsoft.com/office/drawing/2014/main" id="{ED5D56B8-9FE5-F049-AD47-F936B7DDA17A}"/>
              </a:ext>
            </a:extLst>
          </p:cNvPr>
          <p:cNvCxnSpPr>
            <a:cxnSpLocks/>
            <a:stCxn id="54" idx="4"/>
            <a:endCxn id="51" idx="1"/>
          </p:cNvCxnSpPr>
          <p:nvPr/>
        </p:nvCxnSpPr>
        <p:spPr>
          <a:xfrm>
            <a:off x="3383483" y="3653203"/>
            <a:ext cx="460800" cy="1520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77" name="Google Shape;416;p21">
            <a:extLst>
              <a:ext uri="{FF2B5EF4-FFF2-40B4-BE49-F238E27FC236}">
                <a16:creationId xmlns:a16="http://schemas.microsoft.com/office/drawing/2014/main" id="{6C1D2E26-FB38-8441-B9A2-5DCFF88557CF}"/>
              </a:ext>
            </a:extLst>
          </p:cNvPr>
          <p:cNvSpPr txBox="1"/>
          <p:nvPr/>
        </p:nvSpPr>
        <p:spPr>
          <a:xfrm>
            <a:off x="3825324" y="1136440"/>
            <a:ext cx="38889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BLAST vs. </a:t>
            </a:r>
            <a:r>
              <a:rPr lang="en-US" sz="1800" b="1" dirty="0" err="1">
                <a:solidFill>
                  <a:srgbClr val="FF0000"/>
                </a:solidFill>
                <a:latin typeface="Calibri"/>
                <a:ea typeface="Calibri"/>
                <a:cs typeface="Calibri"/>
                <a:sym typeface="Calibri"/>
              </a:rPr>
              <a:t>CAZy</a:t>
            </a:r>
            <a:r>
              <a:rPr lang="en-US" sz="1800" b="1" dirty="0">
                <a:solidFill>
                  <a:srgbClr val="FF0000"/>
                </a:solidFill>
                <a:latin typeface="Calibri"/>
                <a:ea typeface="Calibri"/>
                <a:cs typeface="Calibri"/>
                <a:sym typeface="Calibri"/>
              </a:rPr>
              <a:t> (before 2012) </a:t>
            </a:r>
            <a:endParaRPr dirty="0"/>
          </a:p>
        </p:txBody>
      </p:sp>
      <p:sp>
        <p:nvSpPr>
          <p:cNvPr id="78" name="Google Shape;417;p21">
            <a:extLst>
              <a:ext uri="{FF2B5EF4-FFF2-40B4-BE49-F238E27FC236}">
                <a16:creationId xmlns:a16="http://schemas.microsoft.com/office/drawing/2014/main" id="{3D28FB54-81F8-DF46-9E9E-AD3890774F87}"/>
              </a:ext>
            </a:extLst>
          </p:cNvPr>
          <p:cNvSpPr txBox="1"/>
          <p:nvPr/>
        </p:nvSpPr>
        <p:spPr>
          <a:xfrm>
            <a:off x="3854740" y="2713687"/>
            <a:ext cx="35614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HMMER vs. </a:t>
            </a:r>
            <a:r>
              <a:rPr lang="en-US" sz="1800" b="1" dirty="0" err="1">
                <a:solidFill>
                  <a:srgbClr val="FF0000"/>
                </a:solidFill>
                <a:latin typeface="Calibri"/>
                <a:ea typeface="Calibri"/>
                <a:cs typeface="Calibri"/>
                <a:sym typeface="Calibri"/>
              </a:rPr>
              <a:t>dbCAN</a:t>
            </a:r>
            <a:r>
              <a:rPr lang="en-US" sz="1800" b="1" dirty="0">
                <a:solidFill>
                  <a:srgbClr val="FF0000"/>
                </a:solidFill>
                <a:latin typeface="Calibri"/>
                <a:ea typeface="Calibri"/>
                <a:cs typeface="Calibri"/>
                <a:sym typeface="Calibri"/>
              </a:rPr>
              <a:t> (after 2012)</a:t>
            </a:r>
            <a:endParaRPr dirty="0"/>
          </a:p>
        </p:txBody>
      </p:sp>
      <p:sp>
        <p:nvSpPr>
          <p:cNvPr id="79" name="Google Shape;418;p21">
            <a:extLst>
              <a:ext uri="{FF2B5EF4-FFF2-40B4-BE49-F238E27FC236}">
                <a16:creationId xmlns:a16="http://schemas.microsoft.com/office/drawing/2014/main" id="{C86DDBD9-FA4E-F249-9B08-DC0DD36D8EDA}"/>
              </a:ext>
            </a:extLst>
          </p:cNvPr>
          <p:cNvSpPr txBox="1"/>
          <p:nvPr/>
        </p:nvSpPr>
        <p:spPr>
          <a:xfrm>
            <a:off x="3854741" y="4250489"/>
            <a:ext cx="367021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eCAMI</a:t>
            </a:r>
            <a:r>
              <a:rPr lang="en-US" sz="1800" b="1" dirty="0">
                <a:solidFill>
                  <a:srgbClr val="FF0000"/>
                </a:solidFill>
                <a:latin typeface="Calibri"/>
                <a:ea typeface="Calibri"/>
                <a:cs typeface="Calibri"/>
                <a:sym typeface="Calibri"/>
              </a:rPr>
              <a:t> (after 2017)</a:t>
            </a:r>
            <a:endParaRPr dirty="0"/>
          </a:p>
        </p:txBody>
      </p:sp>
      <p:grpSp>
        <p:nvGrpSpPr>
          <p:cNvPr id="80" name="Google Shape;419;p21">
            <a:extLst>
              <a:ext uri="{FF2B5EF4-FFF2-40B4-BE49-F238E27FC236}">
                <a16:creationId xmlns:a16="http://schemas.microsoft.com/office/drawing/2014/main" id="{F736D70D-0A0C-D846-875D-D9B5FAFFD727}"/>
              </a:ext>
            </a:extLst>
          </p:cNvPr>
          <p:cNvGrpSpPr/>
          <p:nvPr/>
        </p:nvGrpSpPr>
        <p:grpSpPr>
          <a:xfrm>
            <a:off x="8587680" y="2067963"/>
            <a:ext cx="1583928" cy="2743456"/>
            <a:chOff x="6756400" y="1826280"/>
            <a:chExt cx="1583928" cy="2743456"/>
          </a:xfrm>
        </p:grpSpPr>
        <p:sp>
          <p:nvSpPr>
            <p:cNvPr id="81" name="Google Shape;420;p21">
              <a:extLst>
                <a:ext uri="{FF2B5EF4-FFF2-40B4-BE49-F238E27FC236}">
                  <a16:creationId xmlns:a16="http://schemas.microsoft.com/office/drawing/2014/main" id="{ACDAE928-AE63-964B-8B34-B42B312A7407}"/>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421;p21">
              <a:extLst>
                <a:ext uri="{FF2B5EF4-FFF2-40B4-BE49-F238E27FC236}">
                  <a16:creationId xmlns:a16="http://schemas.microsoft.com/office/drawing/2014/main" id="{C0BB1579-EBBD-A843-8182-3D254E499512}"/>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3" name="Google Shape;422;p21">
              <a:extLst>
                <a:ext uri="{FF2B5EF4-FFF2-40B4-BE49-F238E27FC236}">
                  <a16:creationId xmlns:a16="http://schemas.microsoft.com/office/drawing/2014/main" id="{B4BF540B-8AC0-7046-B896-6855E307624B}"/>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4" name="Google Shape;423;p21">
              <a:extLst>
                <a:ext uri="{FF2B5EF4-FFF2-40B4-BE49-F238E27FC236}">
                  <a16:creationId xmlns:a16="http://schemas.microsoft.com/office/drawing/2014/main" id="{322FD462-A18E-5248-B965-EC1F5FE4A581}"/>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5" name="Google Shape;424;p21">
              <a:extLst>
                <a:ext uri="{FF2B5EF4-FFF2-40B4-BE49-F238E27FC236}">
                  <a16:creationId xmlns:a16="http://schemas.microsoft.com/office/drawing/2014/main" id="{69F035A1-1F7D-2F4A-8B4D-9E52E29F0534}"/>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6" name="Google Shape;425;p21">
              <a:extLst>
                <a:ext uri="{FF2B5EF4-FFF2-40B4-BE49-F238E27FC236}">
                  <a16:creationId xmlns:a16="http://schemas.microsoft.com/office/drawing/2014/main" id="{3F0C2C0D-8830-3247-82B2-00D436EE1490}"/>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7" name="Google Shape;426;p21">
              <a:extLst>
                <a:ext uri="{FF2B5EF4-FFF2-40B4-BE49-F238E27FC236}">
                  <a16:creationId xmlns:a16="http://schemas.microsoft.com/office/drawing/2014/main" id="{2EE6B8C2-DCC3-9B48-ACF4-F1A292CEF991}"/>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8" name="Google Shape;427;p21">
              <a:extLst>
                <a:ext uri="{FF2B5EF4-FFF2-40B4-BE49-F238E27FC236}">
                  <a16:creationId xmlns:a16="http://schemas.microsoft.com/office/drawing/2014/main" id="{B50EB468-6979-CF41-89F2-15060BDEADEF}"/>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9" name="Google Shape;428;p21">
              <a:extLst>
                <a:ext uri="{FF2B5EF4-FFF2-40B4-BE49-F238E27FC236}">
                  <a16:creationId xmlns:a16="http://schemas.microsoft.com/office/drawing/2014/main" id="{CD962470-AB41-CE46-B885-FF5E2ECECDCB}"/>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90" name="Google Shape;429;p21">
              <a:extLst>
                <a:ext uri="{FF2B5EF4-FFF2-40B4-BE49-F238E27FC236}">
                  <a16:creationId xmlns:a16="http://schemas.microsoft.com/office/drawing/2014/main" id="{6FD6243D-4F0B-A742-996C-498020B3445B}"/>
                </a:ext>
              </a:extLst>
            </p:cNvPr>
            <p:cNvSpPr txBox="1"/>
            <p:nvPr/>
          </p:nvSpPr>
          <p:spPr>
            <a:xfrm>
              <a:off x="6950070" y="1826280"/>
              <a:ext cx="1055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CAZymes</a:t>
              </a:r>
              <a:endParaRPr sz="1800" b="1">
                <a:solidFill>
                  <a:schemeClr val="dk1"/>
                </a:solidFill>
                <a:latin typeface="Calibri"/>
                <a:ea typeface="Calibri"/>
                <a:cs typeface="Calibri"/>
                <a:sym typeface="Calibri"/>
              </a:endParaRPr>
            </a:p>
          </p:txBody>
        </p:sp>
      </p:grpSp>
      <p:cxnSp>
        <p:nvCxnSpPr>
          <p:cNvPr id="91" name="Google Shape;430;p21">
            <a:extLst>
              <a:ext uri="{FF2B5EF4-FFF2-40B4-BE49-F238E27FC236}">
                <a16:creationId xmlns:a16="http://schemas.microsoft.com/office/drawing/2014/main" id="{0CEFAC24-373E-0044-8F2D-72CE88CE461D}"/>
              </a:ext>
            </a:extLst>
          </p:cNvPr>
          <p:cNvCxnSpPr>
            <a:cxnSpLocks/>
            <a:stCxn id="22" idx="3"/>
            <a:endCxn id="81" idx="2"/>
          </p:cNvCxnSpPr>
          <p:nvPr/>
        </p:nvCxnSpPr>
        <p:spPr>
          <a:xfrm>
            <a:off x="7947465" y="2059810"/>
            <a:ext cx="640200" cy="158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 name="Google Shape;431;p21">
            <a:extLst>
              <a:ext uri="{FF2B5EF4-FFF2-40B4-BE49-F238E27FC236}">
                <a16:creationId xmlns:a16="http://schemas.microsoft.com/office/drawing/2014/main" id="{8745728C-E6A8-1A43-B220-A423F95BEC0D}"/>
              </a:ext>
            </a:extLst>
          </p:cNvPr>
          <p:cNvCxnSpPr>
            <a:cxnSpLocks/>
            <a:stCxn id="15" idx="3"/>
            <a:endCxn id="81" idx="2"/>
          </p:cNvCxnSpPr>
          <p:nvPr/>
        </p:nvCxnSpPr>
        <p:spPr>
          <a:xfrm>
            <a:off x="7966396" y="3644994"/>
            <a:ext cx="621300" cy="1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 name="Google Shape;432;p21">
            <a:extLst>
              <a:ext uri="{FF2B5EF4-FFF2-40B4-BE49-F238E27FC236}">
                <a16:creationId xmlns:a16="http://schemas.microsoft.com/office/drawing/2014/main" id="{B7D435E0-4795-6C49-BF50-46D2B76341AC}"/>
              </a:ext>
            </a:extLst>
          </p:cNvPr>
          <p:cNvCxnSpPr>
            <a:cxnSpLocks/>
            <a:stCxn id="51" idx="3"/>
            <a:endCxn id="81" idx="2"/>
          </p:cNvCxnSpPr>
          <p:nvPr/>
        </p:nvCxnSpPr>
        <p:spPr>
          <a:xfrm rot="10800000" flipH="1">
            <a:off x="7966396" y="3646559"/>
            <a:ext cx="621300" cy="1527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pic>
        <p:nvPicPr>
          <p:cNvPr id="94" name="Google Shape;442;p22">
            <a:extLst>
              <a:ext uri="{FF2B5EF4-FFF2-40B4-BE49-F238E27FC236}">
                <a16:creationId xmlns:a16="http://schemas.microsoft.com/office/drawing/2014/main" id="{D5EFC68F-2929-324E-9E0E-C2DA2CE8DD8E}"/>
              </a:ext>
            </a:extLst>
          </p:cNvPr>
          <p:cNvPicPr preferRelativeResize="0"/>
          <p:nvPr/>
        </p:nvPicPr>
        <p:blipFill rotWithShape="1">
          <a:blip r:embed="rId4">
            <a:alphaModFix/>
          </a:blip>
          <a:srcRect/>
          <a:stretch/>
        </p:blipFill>
        <p:spPr>
          <a:xfrm>
            <a:off x="8497715" y="2870751"/>
            <a:ext cx="1731773" cy="1801966"/>
          </a:xfrm>
          <a:prstGeom prst="rect">
            <a:avLst/>
          </a:prstGeom>
          <a:noFill/>
          <a:ln>
            <a:noFill/>
          </a:ln>
        </p:spPr>
      </p:pic>
      <p:sp>
        <p:nvSpPr>
          <p:cNvPr id="95" name="Google Shape;448;p22">
            <a:extLst>
              <a:ext uri="{FF2B5EF4-FFF2-40B4-BE49-F238E27FC236}">
                <a16:creationId xmlns:a16="http://schemas.microsoft.com/office/drawing/2014/main" id="{AFE4A4C7-2689-BD45-80FA-92113D6EA76D}"/>
              </a:ext>
            </a:extLst>
          </p:cNvPr>
          <p:cNvSpPr/>
          <p:nvPr/>
        </p:nvSpPr>
        <p:spPr>
          <a:xfrm>
            <a:off x="8888962" y="3118389"/>
            <a:ext cx="975991" cy="876519"/>
          </a:xfrm>
          <a:custGeom>
            <a:avLst/>
            <a:gdLst/>
            <a:ahLst/>
            <a:cxnLst/>
            <a:rect l="l" t="t" r="r" b="b"/>
            <a:pathLst>
              <a:path w="1554503" h="1395664" extrusionOk="0">
                <a:moveTo>
                  <a:pt x="796513" y="0"/>
                </a:moveTo>
                <a:cubicBezTo>
                  <a:pt x="780471" y="6016"/>
                  <a:pt x="717963" y="7770"/>
                  <a:pt x="700260" y="36095"/>
                </a:cubicBezTo>
                <a:cubicBezTo>
                  <a:pt x="700258" y="36097"/>
                  <a:pt x="670182" y="126330"/>
                  <a:pt x="664166" y="144379"/>
                </a:cubicBezTo>
                <a:cubicBezTo>
                  <a:pt x="660155" y="156411"/>
                  <a:pt x="659169" y="169921"/>
                  <a:pt x="652134" y="180474"/>
                </a:cubicBezTo>
                <a:cubicBezTo>
                  <a:pt x="636092" y="204537"/>
                  <a:pt x="613153" y="225228"/>
                  <a:pt x="604008" y="252664"/>
                </a:cubicBezTo>
                <a:lnTo>
                  <a:pt x="579945" y="324853"/>
                </a:lnTo>
                <a:lnTo>
                  <a:pt x="567913" y="360948"/>
                </a:lnTo>
                <a:cubicBezTo>
                  <a:pt x="563903" y="393032"/>
                  <a:pt x="559099" y="425027"/>
                  <a:pt x="555882" y="457200"/>
                </a:cubicBezTo>
                <a:cubicBezTo>
                  <a:pt x="551077" y="505253"/>
                  <a:pt x="549183" y="553581"/>
                  <a:pt x="543850" y="601579"/>
                </a:cubicBezTo>
                <a:cubicBezTo>
                  <a:pt x="541156" y="625825"/>
                  <a:pt x="542728" y="651949"/>
                  <a:pt x="531818" y="673769"/>
                </a:cubicBezTo>
                <a:cubicBezTo>
                  <a:pt x="525351" y="686702"/>
                  <a:pt x="508938" y="691959"/>
                  <a:pt x="495724" y="697832"/>
                </a:cubicBezTo>
                <a:cubicBezTo>
                  <a:pt x="472545" y="708134"/>
                  <a:pt x="423534" y="721895"/>
                  <a:pt x="423534" y="721895"/>
                </a:cubicBezTo>
                <a:cubicBezTo>
                  <a:pt x="411502" y="729916"/>
                  <a:pt x="398730" y="736925"/>
                  <a:pt x="387439" y="745958"/>
                </a:cubicBezTo>
                <a:cubicBezTo>
                  <a:pt x="327908" y="793583"/>
                  <a:pt x="401847" y="743583"/>
                  <a:pt x="339313" y="806116"/>
                </a:cubicBezTo>
                <a:cubicBezTo>
                  <a:pt x="329088" y="816341"/>
                  <a:pt x="315250" y="822158"/>
                  <a:pt x="303218" y="830179"/>
                </a:cubicBezTo>
                <a:cubicBezTo>
                  <a:pt x="296663" y="849846"/>
                  <a:pt x="286765" y="890093"/>
                  <a:pt x="267124" y="902369"/>
                </a:cubicBezTo>
                <a:cubicBezTo>
                  <a:pt x="245615" y="915812"/>
                  <a:pt x="216039" y="912362"/>
                  <a:pt x="194934" y="926432"/>
                </a:cubicBezTo>
                <a:cubicBezTo>
                  <a:pt x="113307" y="980850"/>
                  <a:pt x="143194" y="954108"/>
                  <a:pt x="98682" y="998622"/>
                </a:cubicBezTo>
                <a:cubicBezTo>
                  <a:pt x="70045" y="1084529"/>
                  <a:pt x="88688" y="1049706"/>
                  <a:pt x="50555" y="1106906"/>
                </a:cubicBezTo>
                <a:cubicBezTo>
                  <a:pt x="14049" y="1216428"/>
                  <a:pt x="70050" y="1043444"/>
                  <a:pt x="26492" y="1203158"/>
                </a:cubicBezTo>
                <a:cubicBezTo>
                  <a:pt x="19818" y="1227629"/>
                  <a:pt x="2429" y="1275348"/>
                  <a:pt x="2429" y="1275348"/>
                </a:cubicBezTo>
                <a:cubicBezTo>
                  <a:pt x="6439" y="1295401"/>
                  <a:pt x="0" y="1321046"/>
                  <a:pt x="14460" y="1335506"/>
                </a:cubicBezTo>
                <a:cubicBezTo>
                  <a:pt x="24225" y="1345271"/>
                  <a:pt x="112965" y="1366147"/>
                  <a:pt x="134776" y="1371600"/>
                </a:cubicBezTo>
                <a:lnTo>
                  <a:pt x="423534" y="1359569"/>
                </a:lnTo>
                <a:cubicBezTo>
                  <a:pt x="522033" y="1353599"/>
                  <a:pt x="505184" y="1356415"/>
                  <a:pt x="567913" y="1335506"/>
                </a:cubicBezTo>
                <a:cubicBezTo>
                  <a:pt x="637278" y="1289263"/>
                  <a:pt x="570365" y="1329299"/>
                  <a:pt x="640103" y="1299411"/>
                </a:cubicBezTo>
                <a:cubicBezTo>
                  <a:pt x="744175" y="1254808"/>
                  <a:pt x="639674" y="1291533"/>
                  <a:pt x="724324" y="1263316"/>
                </a:cubicBezTo>
                <a:cubicBezTo>
                  <a:pt x="732345" y="1251285"/>
                  <a:pt x="741920" y="1240155"/>
                  <a:pt x="748387" y="1227222"/>
                </a:cubicBezTo>
                <a:cubicBezTo>
                  <a:pt x="754059" y="1215878"/>
                  <a:pt x="748643" y="1195837"/>
                  <a:pt x="760418" y="1191127"/>
                </a:cubicBezTo>
                <a:cubicBezTo>
                  <a:pt x="775771" y="1184986"/>
                  <a:pt x="792503" y="1199148"/>
                  <a:pt x="808545" y="1203158"/>
                </a:cubicBezTo>
                <a:cubicBezTo>
                  <a:pt x="816566" y="1211179"/>
                  <a:pt x="825522" y="1218364"/>
                  <a:pt x="832608" y="1227222"/>
                </a:cubicBezTo>
                <a:cubicBezTo>
                  <a:pt x="841641" y="1238513"/>
                  <a:pt x="845563" y="1254059"/>
                  <a:pt x="856671" y="1263316"/>
                </a:cubicBezTo>
                <a:cubicBezTo>
                  <a:pt x="880275" y="1282985"/>
                  <a:pt x="954548" y="1303963"/>
                  <a:pt x="976987" y="1311443"/>
                </a:cubicBezTo>
                <a:lnTo>
                  <a:pt x="1049176" y="1335506"/>
                </a:lnTo>
                <a:cubicBezTo>
                  <a:pt x="1061208" y="1339517"/>
                  <a:pt x="1072967" y="1344461"/>
                  <a:pt x="1085271" y="1347537"/>
                </a:cubicBezTo>
                <a:cubicBezTo>
                  <a:pt x="1101313" y="1351548"/>
                  <a:pt x="1117497" y="1355026"/>
                  <a:pt x="1133397" y="1359569"/>
                </a:cubicBezTo>
                <a:cubicBezTo>
                  <a:pt x="1145591" y="1363053"/>
                  <a:pt x="1157056" y="1369113"/>
                  <a:pt x="1169492" y="1371600"/>
                </a:cubicBezTo>
                <a:cubicBezTo>
                  <a:pt x="1197170" y="1377135"/>
                  <a:pt x="1326539" y="1392736"/>
                  <a:pt x="1349966" y="1395664"/>
                </a:cubicBezTo>
                <a:cubicBezTo>
                  <a:pt x="1390071" y="1391653"/>
                  <a:pt x="1430382" y="1389332"/>
                  <a:pt x="1470282" y="1383632"/>
                </a:cubicBezTo>
                <a:cubicBezTo>
                  <a:pt x="1486652" y="1381293"/>
                  <a:pt x="1504649" y="1380772"/>
                  <a:pt x="1518408" y="1371600"/>
                </a:cubicBezTo>
                <a:cubicBezTo>
                  <a:pt x="1538399" y="1358272"/>
                  <a:pt x="1547640" y="1320001"/>
                  <a:pt x="1554503" y="1299411"/>
                </a:cubicBezTo>
                <a:cubicBezTo>
                  <a:pt x="1550673" y="1257285"/>
                  <a:pt x="1550467" y="1142963"/>
                  <a:pt x="1518408" y="1094874"/>
                </a:cubicBezTo>
                <a:lnTo>
                  <a:pt x="1470282" y="1022685"/>
                </a:lnTo>
                <a:cubicBezTo>
                  <a:pt x="1462261" y="1010653"/>
                  <a:pt x="1456443" y="996815"/>
                  <a:pt x="1446218" y="986590"/>
                </a:cubicBezTo>
                <a:cubicBezTo>
                  <a:pt x="1426165" y="966537"/>
                  <a:pt x="1409656" y="942163"/>
                  <a:pt x="1386060" y="926432"/>
                </a:cubicBezTo>
                <a:lnTo>
                  <a:pt x="1277776" y="854243"/>
                </a:lnTo>
                <a:cubicBezTo>
                  <a:pt x="1265745" y="846222"/>
                  <a:pt x="1251907" y="840404"/>
                  <a:pt x="1241682" y="830179"/>
                </a:cubicBezTo>
                <a:cubicBezTo>
                  <a:pt x="1233661" y="822158"/>
                  <a:pt x="1226476" y="813202"/>
                  <a:pt x="1217618" y="806116"/>
                </a:cubicBezTo>
                <a:cubicBezTo>
                  <a:pt x="1189272" y="783439"/>
                  <a:pt x="1166336" y="774459"/>
                  <a:pt x="1133397" y="757990"/>
                </a:cubicBezTo>
                <a:cubicBezTo>
                  <a:pt x="1078236" y="675248"/>
                  <a:pt x="1094417" y="713236"/>
                  <a:pt x="1073239" y="649706"/>
                </a:cubicBezTo>
                <a:cubicBezTo>
                  <a:pt x="1069229" y="569495"/>
                  <a:pt x="1070413" y="488856"/>
                  <a:pt x="1061208" y="409074"/>
                </a:cubicBezTo>
                <a:cubicBezTo>
                  <a:pt x="1058301" y="383877"/>
                  <a:pt x="1045166" y="360948"/>
                  <a:pt x="1037145" y="336885"/>
                </a:cubicBezTo>
                <a:cubicBezTo>
                  <a:pt x="1023647" y="296392"/>
                  <a:pt x="1024837" y="294291"/>
                  <a:pt x="1001050" y="252664"/>
                </a:cubicBezTo>
                <a:cubicBezTo>
                  <a:pt x="993876" y="240109"/>
                  <a:pt x="983454" y="229503"/>
                  <a:pt x="976987" y="216569"/>
                </a:cubicBezTo>
                <a:cubicBezTo>
                  <a:pt x="971315" y="205225"/>
                  <a:pt x="971114" y="191561"/>
                  <a:pt x="964955" y="180474"/>
                </a:cubicBezTo>
                <a:cubicBezTo>
                  <a:pt x="950910" y="155193"/>
                  <a:pt x="937279" y="128735"/>
                  <a:pt x="916829" y="108285"/>
                </a:cubicBezTo>
                <a:cubicBezTo>
                  <a:pt x="862432" y="53888"/>
                  <a:pt x="853023" y="37674"/>
                  <a:pt x="796513" y="0"/>
                </a:cubicBezTo>
                <a:lnTo>
                  <a:pt x="796513" y="0"/>
                </a:lnTo>
                <a:close/>
              </a:path>
            </a:pathLst>
          </a:cu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Rectangle 95">
            <a:extLst>
              <a:ext uri="{FF2B5EF4-FFF2-40B4-BE49-F238E27FC236}">
                <a16:creationId xmlns:a16="http://schemas.microsoft.com/office/drawing/2014/main" id="{45864780-5C7F-2842-ACF8-48C0FF73584F}"/>
              </a:ext>
            </a:extLst>
          </p:cNvPr>
          <p:cNvSpPr/>
          <p:nvPr/>
        </p:nvSpPr>
        <p:spPr>
          <a:xfrm>
            <a:off x="3836710" y="5740594"/>
            <a:ext cx="4393447" cy="646331"/>
          </a:xfrm>
          <a:prstGeom prst="rect">
            <a:avLst/>
          </a:prstGeom>
        </p:spPr>
        <p:txBody>
          <a:bodyPr wrap="none">
            <a:spAutoFit/>
          </a:bodyPr>
          <a:lstStyle/>
          <a:p>
            <a:r>
              <a:rPr lang="en-US" b="1" i="1" dirty="0" err="1">
                <a:solidFill>
                  <a:srgbClr val="00B0F0"/>
                </a:solidFill>
                <a:ea typeface="Calibri"/>
                <a:cs typeface="Calibri"/>
                <a:sym typeface="Calibri"/>
              </a:rPr>
              <a:t>dbCAN</a:t>
            </a:r>
            <a:r>
              <a:rPr lang="en-US" b="1" i="1" dirty="0">
                <a:solidFill>
                  <a:srgbClr val="00B0F0"/>
                </a:solidFill>
                <a:ea typeface="Calibri"/>
                <a:cs typeface="Calibri"/>
                <a:sym typeface="Calibri"/>
              </a:rPr>
              <a:t>: </a:t>
            </a:r>
            <a:r>
              <a:rPr lang="en-US" i="1" dirty="0">
                <a:solidFill>
                  <a:srgbClr val="00B0F0"/>
                </a:solidFill>
                <a:ea typeface="Calibri"/>
                <a:cs typeface="Calibri"/>
                <a:sym typeface="Calibri"/>
              </a:rPr>
              <a:t>Yin et al, Nucleic acids research 2012</a:t>
            </a:r>
            <a:endParaRPr lang="en-US" b="1" i="1" dirty="0">
              <a:solidFill>
                <a:srgbClr val="00B0F0"/>
              </a:solidFill>
              <a:latin typeface="Calibri"/>
              <a:ea typeface="Calibri"/>
              <a:cs typeface="Calibri"/>
              <a:sym typeface="Calibri"/>
            </a:endParaRPr>
          </a:p>
          <a:p>
            <a:r>
              <a:rPr lang="en-US" b="1" i="1" dirty="0" err="1">
                <a:solidFill>
                  <a:srgbClr val="00B0F0"/>
                </a:solidFill>
                <a:latin typeface="Calibri"/>
                <a:ea typeface="Calibri"/>
                <a:cs typeface="Calibri"/>
                <a:sym typeface="Calibri"/>
              </a:rPr>
              <a:t>eCAMI</a:t>
            </a:r>
            <a:r>
              <a:rPr lang="en-US" b="1" i="1" dirty="0">
                <a:solidFill>
                  <a:srgbClr val="00B0F0"/>
                </a:solidFill>
                <a:latin typeface="Calibri"/>
                <a:ea typeface="Calibri"/>
                <a:cs typeface="Calibri"/>
                <a:sym typeface="Calibri"/>
              </a:rPr>
              <a:t>: </a:t>
            </a:r>
            <a:r>
              <a:rPr lang="en-US" i="1" dirty="0">
                <a:solidFill>
                  <a:srgbClr val="00B0F0"/>
                </a:solidFill>
              </a:rPr>
              <a:t>Xu J et al., Bioinformatics, 2020</a:t>
            </a:r>
          </a:p>
        </p:txBody>
      </p:sp>
      <p:sp>
        <p:nvSpPr>
          <p:cNvPr id="97" name="TextBox 96">
            <a:extLst>
              <a:ext uri="{FF2B5EF4-FFF2-40B4-BE49-F238E27FC236}">
                <a16:creationId xmlns:a16="http://schemas.microsoft.com/office/drawing/2014/main" id="{C39244A8-2B89-2F47-88A7-8DA5A25CBD34}"/>
              </a:ext>
            </a:extLst>
          </p:cNvPr>
          <p:cNvSpPr txBox="1"/>
          <p:nvPr/>
        </p:nvSpPr>
        <p:spPr>
          <a:xfrm>
            <a:off x="10922448" y="1328928"/>
            <a:ext cx="750526" cy="307777"/>
          </a:xfrm>
          <a:prstGeom prst="rect">
            <a:avLst/>
          </a:prstGeom>
          <a:noFill/>
        </p:spPr>
        <p:txBody>
          <a:bodyPr wrap="none" rtlCol="0">
            <a:spAutoFit/>
          </a:bodyPr>
          <a:lstStyle/>
          <a:p>
            <a:r>
              <a:rPr lang="en-US" dirty="0"/>
              <a:t>Tanner</a:t>
            </a:r>
          </a:p>
        </p:txBody>
      </p:sp>
      <p:pic>
        <p:nvPicPr>
          <p:cNvPr id="98" name="Picture 97">
            <a:extLst>
              <a:ext uri="{FF2B5EF4-FFF2-40B4-BE49-F238E27FC236}">
                <a16:creationId xmlns:a16="http://schemas.microsoft.com/office/drawing/2014/main" id="{F6167FFC-C276-2748-A61C-C6317BAE27E3}"/>
              </a:ext>
            </a:extLst>
          </p:cNvPr>
          <p:cNvPicPr>
            <a:picLocks noChangeAspect="1"/>
          </p:cNvPicPr>
          <p:nvPr/>
        </p:nvPicPr>
        <p:blipFill>
          <a:blip r:embed="rId5"/>
          <a:stretch>
            <a:fillRect/>
          </a:stretch>
        </p:blipFill>
        <p:spPr>
          <a:xfrm>
            <a:off x="10914952" y="184879"/>
            <a:ext cx="949885" cy="1173578"/>
          </a:xfrm>
          <a:prstGeom prst="rect">
            <a:avLst/>
          </a:prstGeom>
        </p:spPr>
      </p:pic>
      <p:pic>
        <p:nvPicPr>
          <p:cNvPr id="99" name="Picture 98">
            <a:extLst>
              <a:ext uri="{FF2B5EF4-FFF2-40B4-BE49-F238E27FC236}">
                <a16:creationId xmlns:a16="http://schemas.microsoft.com/office/drawing/2014/main" id="{7FD01907-1AFA-B14A-B247-3A095170EB24}"/>
              </a:ext>
            </a:extLst>
          </p:cNvPr>
          <p:cNvPicPr>
            <a:picLocks noChangeAspect="1"/>
          </p:cNvPicPr>
          <p:nvPr/>
        </p:nvPicPr>
        <p:blipFill>
          <a:blip r:embed="rId6"/>
          <a:stretch>
            <a:fillRect/>
          </a:stretch>
        </p:blipFill>
        <p:spPr>
          <a:xfrm>
            <a:off x="10960816" y="1821303"/>
            <a:ext cx="858157" cy="1126677"/>
          </a:xfrm>
          <a:prstGeom prst="rect">
            <a:avLst/>
          </a:prstGeom>
        </p:spPr>
      </p:pic>
      <p:sp>
        <p:nvSpPr>
          <p:cNvPr id="100" name="TextBox 99">
            <a:extLst>
              <a:ext uri="{FF2B5EF4-FFF2-40B4-BE49-F238E27FC236}">
                <a16:creationId xmlns:a16="http://schemas.microsoft.com/office/drawing/2014/main" id="{ABDBD842-6D32-7E4D-B611-AA6619ED33FC}"/>
              </a:ext>
            </a:extLst>
          </p:cNvPr>
          <p:cNvSpPr txBox="1"/>
          <p:nvPr/>
        </p:nvSpPr>
        <p:spPr>
          <a:xfrm>
            <a:off x="11100721" y="2947980"/>
            <a:ext cx="383438" cy="307777"/>
          </a:xfrm>
          <a:prstGeom prst="rect">
            <a:avLst/>
          </a:prstGeom>
          <a:noFill/>
        </p:spPr>
        <p:txBody>
          <a:bodyPr wrap="none" rtlCol="0">
            <a:spAutoFit/>
          </a:bodyPr>
          <a:lstStyle/>
          <a:p>
            <a:r>
              <a:rPr lang="en-US" dirty="0"/>
              <a:t>Le</a:t>
            </a:r>
          </a:p>
        </p:txBody>
      </p:sp>
    </p:spTree>
    <p:extLst>
      <p:ext uri="{BB962C8B-B14F-4D97-AF65-F5344CB8AC3E}">
        <p14:creationId xmlns:p14="http://schemas.microsoft.com/office/powerpoint/2010/main" val="4191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5" grpId="0" animBg="1"/>
      <p:bldP spid="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4CE86-D252-C842-A480-50A902002C7B}"/>
              </a:ext>
            </a:extLst>
          </p:cNvPr>
          <p:cNvSpPr>
            <a:spLocks noGrp="1"/>
          </p:cNvSpPr>
          <p:nvPr>
            <p:ph type="sldNum" sz="quarter" idx="12"/>
          </p:nvPr>
        </p:nvSpPr>
        <p:spPr/>
        <p:txBody>
          <a:bodyPr/>
          <a:lstStyle/>
          <a:p>
            <a:fld id="{03725319-ACCB-3E4B-83CB-F605CB99B52F}" type="slidenum">
              <a:rPr lang="en-US" smtClean="0"/>
              <a:pPr/>
              <a:t>15</a:t>
            </a:fld>
            <a:endParaRPr lang="en-US"/>
          </a:p>
        </p:txBody>
      </p:sp>
      <p:sp>
        <p:nvSpPr>
          <p:cNvPr id="5" name="TextBox 4">
            <a:extLst>
              <a:ext uri="{FF2B5EF4-FFF2-40B4-BE49-F238E27FC236}">
                <a16:creationId xmlns:a16="http://schemas.microsoft.com/office/drawing/2014/main" id="{3FEFE6F5-4D27-5B40-8E27-1BB6B3E2E68E}"/>
              </a:ext>
            </a:extLst>
          </p:cNvPr>
          <p:cNvSpPr txBox="1"/>
          <p:nvPr/>
        </p:nvSpPr>
        <p:spPr>
          <a:xfrm>
            <a:off x="247649" y="27373"/>
            <a:ext cx="11142246" cy="584775"/>
          </a:xfrm>
          <a:prstGeom prst="rect">
            <a:avLst/>
          </a:prstGeom>
          <a:noFill/>
        </p:spPr>
        <p:txBody>
          <a:bodyPr wrap="square" rtlCol="0">
            <a:spAutoFit/>
          </a:bodyPr>
          <a:lstStyle/>
          <a:p>
            <a:pPr>
              <a:spcBef>
                <a:spcPct val="0"/>
              </a:spcBef>
              <a:buFontTx/>
              <a:buNone/>
            </a:pPr>
            <a:r>
              <a:rPr lang="en-US" altLang="en-US" sz="3200" dirty="0">
                <a:solidFill>
                  <a:srgbClr val="FF0000"/>
                </a:solidFill>
                <a:latin typeface="Calibri" panose="020F0502020204030204" pitchFamily="34" charset="0"/>
                <a:cs typeface="Calibri" panose="020F0502020204030204" pitchFamily="34" charset="0"/>
              </a:rPr>
              <a:t>PUL: polysaccharide utilization loci </a:t>
            </a:r>
          </a:p>
        </p:txBody>
      </p:sp>
      <p:pic>
        <p:nvPicPr>
          <p:cNvPr id="6" name="Google Shape;174;p10">
            <a:extLst>
              <a:ext uri="{FF2B5EF4-FFF2-40B4-BE49-F238E27FC236}">
                <a16:creationId xmlns:a16="http://schemas.microsoft.com/office/drawing/2014/main" id="{256F78B4-252C-A14F-97E0-A26530114823}"/>
              </a:ext>
            </a:extLst>
          </p:cNvPr>
          <p:cNvPicPr preferRelativeResize="0"/>
          <p:nvPr/>
        </p:nvPicPr>
        <p:blipFill rotWithShape="1">
          <a:blip r:embed="rId3">
            <a:alphaModFix/>
          </a:blip>
          <a:srcRect/>
          <a:stretch/>
        </p:blipFill>
        <p:spPr>
          <a:xfrm>
            <a:off x="361387" y="1133867"/>
            <a:ext cx="5840588" cy="4589436"/>
          </a:xfrm>
          <a:prstGeom prst="rect">
            <a:avLst/>
          </a:prstGeom>
          <a:noFill/>
          <a:ln>
            <a:noFill/>
          </a:ln>
        </p:spPr>
      </p:pic>
      <p:sp>
        <p:nvSpPr>
          <p:cNvPr id="7" name="Google Shape;176;p10">
            <a:extLst>
              <a:ext uri="{FF2B5EF4-FFF2-40B4-BE49-F238E27FC236}">
                <a16:creationId xmlns:a16="http://schemas.microsoft.com/office/drawing/2014/main" id="{C1379548-4F3F-614C-80D9-B03CAF8AAEB7}"/>
              </a:ext>
            </a:extLst>
          </p:cNvPr>
          <p:cNvSpPr/>
          <p:nvPr/>
        </p:nvSpPr>
        <p:spPr>
          <a:xfrm>
            <a:off x="361387" y="5690469"/>
            <a:ext cx="32718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70C0"/>
                </a:solidFill>
                <a:latin typeface="Calibri"/>
                <a:ea typeface="Calibri"/>
                <a:cs typeface="Calibri"/>
                <a:sym typeface="Calibri"/>
              </a:rPr>
              <a:t>Gut Microbes 3:4, 289-306; 2012</a:t>
            </a:r>
            <a:endParaRPr dirty="0"/>
          </a:p>
        </p:txBody>
      </p:sp>
      <p:sp>
        <p:nvSpPr>
          <p:cNvPr id="8" name="Rectangle 7">
            <a:extLst>
              <a:ext uri="{FF2B5EF4-FFF2-40B4-BE49-F238E27FC236}">
                <a16:creationId xmlns:a16="http://schemas.microsoft.com/office/drawing/2014/main" id="{ADDDD393-D872-6F42-AB64-4601E1852DCD}"/>
              </a:ext>
            </a:extLst>
          </p:cNvPr>
          <p:cNvSpPr/>
          <p:nvPr/>
        </p:nvSpPr>
        <p:spPr>
          <a:xfrm>
            <a:off x="361387" y="797369"/>
            <a:ext cx="3548985" cy="369332"/>
          </a:xfrm>
          <a:prstGeom prst="rect">
            <a:avLst/>
          </a:prstGeom>
        </p:spPr>
        <p:txBody>
          <a:bodyPr wrap="none">
            <a:spAutoFit/>
          </a:bodyPr>
          <a:lstStyle/>
          <a:p>
            <a:r>
              <a:rPr lang="en-US" i="1" dirty="0"/>
              <a:t>Sus in Bacteroides </a:t>
            </a:r>
            <a:r>
              <a:rPr lang="en-US" i="1" dirty="0" err="1"/>
              <a:t>thetaiotaomicron</a:t>
            </a:r>
            <a:endParaRPr lang="en-US" i="1" dirty="0"/>
          </a:p>
        </p:txBody>
      </p:sp>
      <p:pic>
        <p:nvPicPr>
          <p:cNvPr id="9" name="Picture 8">
            <a:extLst>
              <a:ext uri="{FF2B5EF4-FFF2-40B4-BE49-F238E27FC236}">
                <a16:creationId xmlns:a16="http://schemas.microsoft.com/office/drawing/2014/main" id="{96F2EE76-5A10-174A-BF98-E1E985CC8D7F}"/>
              </a:ext>
            </a:extLst>
          </p:cNvPr>
          <p:cNvPicPr>
            <a:picLocks noChangeAspect="1"/>
          </p:cNvPicPr>
          <p:nvPr/>
        </p:nvPicPr>
        <p:blipFill>
          <a:blip r:embed="rId4"/>
          <a:stretch>
            <a:fillRect/>
          </a:stretch>
        </p:blipFill>
        <p:spPr>
          <a:xfrm>
            <a:off x="6201975" y="1133867"/>
            <a:ext cx="5692590" cy="4686165"/>
          </a:xfrm>
          <a:prstGeom prst="rect">
            <a:avLst/>
          </a:prstGeom>
        </p:spPr>
      </p:pic>
      <p:sp>
        <p:nvSpPr>
          <p:cNvPr id="10" name="Rectangle 9">
            <a:extLst>
              <a:ext uri="{FF2B5EF4-FFF2-40B4-BE49-F238E27FC236}">
                <a16:creationId xmlns:a16="http://schemas.microsoft.com/office/drawing/2014/main" id="{AB506EAA-533D-194A-A9ED-7B34EDDD140B}"/>
              </a:ext>
            </a:extLst>
          </p:cNvPr>
          <p:cNvSpPr/>
          <p:nvPr/>
        </p:nvSpPr>
        <p:spPr>
          <a:xfrm>
            <a:off x="6911018" y="5875412"/>
            <a:ext cx="4274503" cy="369332"/>
          </a:xfrm>
          <a:prstGeom prst="rect">
            <a:avLst/>
          </a:prstGeom>
        </p:spPr>
        <p:txBody>
          <a:bodyPr wrap="none">
            <a:spAutoFit/>
          </a:bodyPr>
          <a:lstStyle/>
          <a:p>
            <a:r>
              <a:rPr lang="en-US" dirty="0">
                <a:solidFill>
                  <a:schemeClr val="accent1"/>
                </a:solidFill>
              </a:rPr>
              <a:t>Environmental Microbiology Reports (2021)</a:t>
            </a:r>
          </a:p>
        </p:txBody>
      </p:sp>
    </p:spTree>
    <p:extLst>
      <p:ext uri="{BB962C8B-B14F-4D97-AF65-F5344CB8AC3E}">
        <p14:creationId xmlns:p14="http://schemas.microsoft.com/office/powerpoint/2010/main" val="98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9;p25">
            <a:extLst>
              <a:ext uri="{FF2B5EF4-FFF2-40B4-BE49-F238E27FC236}">
                <a16:creationId xmlns:a16="http://schemas.microsoft.com/office/drawing/2014/main" id="{EE0C6FC1-6579-0545-8E09-25B85F73797E}"/>
              </a:ext>
            </a:extLst>
          </p:cNvPr>
          <p:cNvSpPr/>
          <p:nvPr/>
        </p:nvSpPr>
        <p:spPr>
          <a:xfrm>
            <a:off x="1250666" y="1204836"/>
            <a:ext cx="7993464" cy="369291"/>
          </a:xfrm>
          <a:prstGeom prst="rect">
            <a:avLst/>
          </a:prstGeom>
          <a:noFill/>
          <a:ln>
            <a:noFill/>
          </a:ln>
        </p:spPr>
        <p:txBody>
          <a:bodyPr spcFirstLastPara="1" wrap="square" lIns="91425" tIns="45700" rIns="91425" bIns="45700" anchor="t" anchorCtr="0">
            <a:spAutoFit/>
          </a:bodyPr>
          <a:lstStyle/>
          <a:p>
            <a:pPr lvl="0" algn="just"/>
            <a:r>
              <a:rPr lang="en-US" i="1" dirty="0">
                <a:solidFill>
                  <a:srgbClr val="0070C0"/>
                </a:solidFill>
                <a:latin typeface="Verdana"/>
                <a:ea typeface="Verdana"/>
                <a:cs typeface="Verdana"/>
                <a:sym typeface="Verdana"/>
              </a:rPr>
              <a:t>Huang et al., Nucleic Acids Res 2018</a:t>
            </a:r>
            <a:endParaRPr dirty="0"/>
          </a:p>
        </p:txBody>
      </p:sp>
      <p:sp>
        <p:nvSpPr>
          <p:cNvPr id="5" name="Google Shape;501;p25">
            <a:extLst>
              <a:ext uri="{FF2B5EF4-FFF2-40B4-BE49-F238E27FC236}">
                <a16:creationId xmlns:a16="http://schemas.microsoft.com/office/drawing/2014/main" id="{D25B13F1-C73E-984C-9996-2BCD9E682FAD}"/>
              </a:ext>
            </a:extLst>
          </p:cNvPr>
          <p:cNvSpPr/>
          <p:nvPr/>
        </p:nvSpPr>
        <p:spPr>
          <a:xfrm>
            <a:off x="576095" y="4930010"/>
            <a:ext cx="10823784"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u="sng" dirty="0">
                <a:solidFill>
                  <a:schemeClr val="dk1"/>
                </a:solidFill>
                <a:latin typeface="Calibri"/>
                <a:ea typeface="Calibri"/>
                <a:cs typeface="Calibri"/>
                <a:sym typeface="Calibri"/>
              </a:rPr>
              <a:t>The distance threshold</a:t>
            </a:r>
            <a:r>
              <a:rPr lang="en-US" sz="24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2400" dirty="0">
                <a:solidFill>
                  <a:schemeClr val="dk1"/>
                </a:solidFill>
                <a:latin typeface="Calibri"/>
                <a:ea typeface="Calibri"/>
                <a:cs typeface="Calibri"/>
                <a:sym typeface="Calibri"/>
              </a:rPr>
              <a:t>how many </a:t>
            </a:r>
            <a:r>
              <a:rPr lang="en-US" sz="2400" dirty="0">
                <a:solidFill>
                  <a:srgbClr val="FF0000"/>
                </a:solidFill>
                <a:latin typeface="Calibri"/>
                <a:ea typeface="Calibri"/>
                <a:cs typeface="Calibri"/>
                <a:sym typeface="Calibri"/>
              </a:rPr>
              <a:t>non-signature genes are inserted </a:t>
            </a:r>
            <a:r>
              <a:rPr lang="en-US" sz="2400" dirty="0">
                <a:solidFill>
                  <a:schemeClr val="dk1"/>
                </a:solidFill>
                <a:latin typeface="Calibri"/>
                <a:ea typeface="Calibri"/>
                <a:cs typeface="Calibri"/>
                <a:sym typeface="Calibri"/>
              </a:rPr>
              <a:t>between two adjacent signature genes </a:t>
            </a:r>
            <a:endParaRPr sz="2400" dirty="0"/>
          </a:p>
          <a:p>
            <a:pPr marL="400050" marR="0" lvl="0" indent="-285750" algn="l" rtl="0">
              <a:spcBef>
                <a:spcPts val="0"/>
              </a:spcBef>
              <a:spcAft>
                <a:spcPts val="0"/>
              </a:spcAft>
              <a:buClr>
                <a:schemeClr val="dk1"/>
              </a:buClr>
              <a:buSzPts val="1800"/>
              <a:buFont typeface="Calibri"/>
              <a:buNone/>
            </a:pPr>
            <a:endParaRPr sz="2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D629F4C-93B3-C340-9B3A-4741913B582B}"/>
              </a:ext>
            </a:extLst>
          </p:cNvPr>
          <p:cNvPicPr>
            <a:picLocks noChangeAspect="1"/>
          </p:cNvPicPr>
          <p:nvPr/>
        </p:nvPicPr>
        <p:blipFill>
          <a:blip r:embed="rId3"/>
          <a:stretch>
            <a:fillRect/>
          </a:stretch>
        </p:blipFill>
        <p:spPr>
          <a:xfrm>
            <a:off x="10908810" y="478206"/>
            <a:ext cx="858157" cy="1126677"/>
          </a:xfrm>
          <a:prstGeom prst="rect">
            <a:avLst/>
          </a:prstGeom>
        </p:spPr>
      </p:pic>
      <p:sp>
        <p:nvSpPr>
          <p:cNvPr id="7" name="TextBox 6">
            <a:extLst>
              <a:ext uri="{FF2B5EF4-FFF2-40B4-BE49-F238E27FC236}">
                <a16:creationId xmlns:a16="http://schemas.microsoft.com/office/drawing/2014/main" id="{ECD28F5F-76EF-3147-8ABC-7EA7378182E5}"/>
              </a:ext>
            </a:extLst>
          </p:cNvPr>
          <p:cNvSpPr txBox="1"/>
          <p:nvPr/>
        </p:nvSpPr>
        <p:spPr>
          <a:xfrm>
            <a:off x="11016441" y="1604883"/>
            <a:ext cx="383438" cy="307777"/>
          </a:xfrm>
          <a:prstGeom prst="rect">
            <a:avLst/>
          </a:prstGeom>
          <a:noFill/>
        </p:spPr>
        <p:txBody>
          <a:bodyPr wrap="none" rtlCol="0">
            <a:spAutoFit/>
          </a:bodyPr>
          <a:lstStyle/>
          <a:p>
            <a:r>
              <a:rPr lang="en-US" dirty="0"/>
              <a:t>Le</a:t>
            </a:r>
          </a:p>
        </p:txBody>
      </p:sp>
      <p:sp>
        <p:nvSpPr>
          <p:cNvPr id="9" name="TextBox 8">
            <a:extLst>
              <a:ext uri="{FF2B5EF4-FFF2-40B4-BE49-F238E27FC236}">
                <a16:creationId xmlns:a16="http://schemas.microsoft.com/office/drawing/2014/main" id="{E652153C-4060-3A48-AEC6-069D7459537E}"/>
              </a:ext>
            </a:extLst>
          </p:cNvPr>
          <p:cNvSpPr txBox="1"/>
          <p:nvPr/>
        </p:nvSpPr>
        <p:spPr>
          <a:xfrm>
            <a:off x="247649" y="27373"/>
            <a:ext cx="10132027" cy="1077218"/>
          </a:xfrm>
          <a:prstGeom prst="rect">
            <a:avLst/>
          </a:prstGeom>
          <a:noFill/>
        </p:spPr>
        <p:txBody>
          <a:bodyPr wrap="square" rtlCol="0">
            <a:spAutoFit/>
          </a:bodyPr>
          <a:lstStyle/>
          <a:p>
            <a:pPr lvl="0"/>
            <a:r>
              <a:rPr lang="en-US" sz="3200" dirty="0">
                <a:solidFill>
                  <a:srgbClr val="FF0000"/>
                </a:solidFill>
                <a:ea typeface="Calibri"/>
                <a:cs typeface="Calibri"/>
                <a:sym typeface="Calibri"/>
              </a:rPr>
              <a:t>CGC-Finder: predict </a:t>
            </a:r>
            <a:r>
              <a:rPr lang="en-US" sz="3200" u="sng" dirty="0" err="1">
                <a:solidFill>
                  <a:srgbClr val="FF0000"/>
                </a:solidFill>
                <a:ea typeface="Calibri"/>
                <a:cs typeface="Calibri"/>
                <a:sym typeface="Calibri"/>
              </a:rPr>
              <a:t>CAZyme</a:t>
            </a:r>
            <a:r>
              <a:rPr lang="en-US" sz="3200" u="sng" dirty="0">
                <a:solidFill>
                  <a:srgbClr val="FF0000"/>
                </a:solidFill>
                <a:ea typeface="Calibri"/>
                <a:cs typeface="Calibri"/>
                <a:sym typeface="Calibri"/>
              </a:rPr>
              <a:t> gene clusters </a:t>
            </a:r>
            <a:r>
              <a:rPr lang="en-US" sz="3200" dirty="0">
                <a:solidFill>
                  <a:srgbClr val="FF0000"/>
                </a:solidFill>
                <a:ea typeface="Calibri"/>
                <a:cs typeface="Calibri"/>
                <a:sym typeface="Calibri"/>
              </a:rPr>
              <a:t>from (meta)genomes</a:t>
            </a:r>
            <a:endParaRPr lang="en-US" sz="3200" dirty="0">
              <a:solidFill>
                <a:srgbClr val="FF0000"/>
              </a:solidFill>
            </a:endParaRPr>
          </a:p>
        </p:txBody>
      </p:sp>
      <p:pic>
        <p:nvPicPr>
          <p:cNvPr id="4" name="Picture 3">
            <a:extLst>
              <a:ext uri="{FF2B5EF4-FFF2-40B4-BE49-F238E27FC236}">
                <a16:creationId xmlns:a16="http://schemas.microsoft.com/office/drawing/2014/main" id="{4218EE82-8D32-A444-9916-CCF3BC41AB28}"/>
              </a:ext>
            </a:extLst>
          </p:cNvPr>
          <p:cNvPicPr>
            <a:picLocks noChangeAspect="1"/>
          </p:cNvPicPr>
          <p:nvPr/>
        </p:nvPicPr>
        <p:blipFill>
          <a:blip r:embed="rId4"/>
          <a:stretch>
            <a:fillRect/>
          </a:stretch>
        </p:blipFill>
        <p:spPr>
          <a:xfrm>
            <a:off x="4870930" y="3399167"/>
            <a:ext cx="7170547" cy="1064768"/>
          </a:xfrm>
          <a:prstGeom prst="rect">
            <a:avLst/>
          </a:prstGeom>
        </p:spPr>
      </p:pic>
      <p:pic>
        <p:nvPicPr>
          <p:cNvPr id="11" name="Picture 10">
            <a:extLst>
              <a:ext uri="{FF2B5EF4-FFF2-40B4-BE49-F238E27FC236}">
                <a16:creationId xmlns:a16="http://schemas.microsoft.com/office/drawing/2014/main" id="{D4DCA4CF-7EF1-FF42-AB13-0764D54393B5}"/>
              </a:ext>
            </a:extLst>
          </p:cNvPr>
          <p:cNvPicPr>
            <a:picLocks noChangeAspect="1"/>
          </p:cNvPicPr>
          <p:nvPr/>
        </p:nvPicPr>
        <p:blipFill>
          <a:blip r:embed="rId5"/>
          <a:stretch>
            <a:fillRect/>
          </a:stretch>
        </p:blipFill>
        <p:spPr>
          <a:xfrm>
            <a:off x="5313662" y="2482807"/>
            <a:ext cx="6621526" cy="798576"/>
          </a:xfrm>
          <a:prstGeom prst="rect">
            <a:avLst/>
          </a:prstGeom>
        </p:spPr>
      </p:pic>
      <p:sp>
        <p:nvSpPr>
          <p:cNvPr id="14" name="Oval 13">
            <a:extLst>
              <a:ext uri="{FF2B5EF4-FFF2-40B4-BE49-F238E27FC236}">
                <a16:creationId xmlns:a16="http://schemas.microsoft.com/office/drawing/2014/main" id="{59A6A4F8-FCAD-3946-A495-B699B2E1F211}"/>
              </a:ext>
            </a:extLst>
          </p:cNvPr>
          <p:cNvSpPr/>
          <p:nvPr/>
        </p:nvSpPr>
        <p:spPr>
          <a:xfrm>
            <a:off x="241830" y="2665475"/>
            <a:ext cx="1569308" cy="15270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4751D8-0E0C-124D-AA32-7A40FE116384}"/>
              </a:ext>
            </a:extLst>
          </p:cNvPr>
          <p:cNvCxnSpPr/>
          <p:nvPr/>
        </p:nvCxnSpPr>
        <p:spPr>
          <a:xfrm>
            <a:off x="2050025"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676909-13CF-E548-A74E-9527D7B5D8C5}"/>
              </a:ext>
            </a:extLst>
          </p:cNvPr>
          <p:cNvCxnSpPr/>
          <p:nvPr/>
        </p:nvCxnSpPr>
        <p:spPr>
          <a:xfrm>
            <a:off x="2910348"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BDD736-BE21-944F-AA76-03E33B1834A0}"/>
              </a:ext>
            </a:extLst>
          </p:cNvPr>
          <p:cNvCxnSpPr/>
          <p:nvPr/>
        </p:nvCxnSpPr>
        <p:spPr>
          <a:xfrm>
            <a:off x="3765754"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657854-08DB-A74C-B3F5-3FA5FBEA61EA}"/>
              </a:ext>
            </a:extLst>
          </p:cNvPr>
          <p:cNvSpPr txBox="1"/>
          <p:nvPr/>
        </p:nvSpPr>
        <p:spPr>
          <a:xfrm>
            <a:off x="1957084" y="2277311"/>
            <a:ext cx="3499356" cy="1200329"/>
          </a:xfrm>
          <a:prstGeom prst="rect">
            <a:avLst/>
          </a:prstGeom>
          <a:noFill/>
        </p:spPr>
        <p:txBody>
          <a:bodyPr wrap="none" rtlCol="0">
            <a:spAutoFit/>
          </a:bodyPr>
          <a:lstStyle/>
          <a:p>
            <a:r>
              <a:rPr lang="en-US" sz="2400" dirty="0"/>
              <a:t>predict genes</a:t>
            </a:r>
          </a:p>
          <a:p>
            <a:r>
              <a:rPr lang="en-US" sz="2400" dirty="0"/>
              <a:t>predict signature genes</a:t>
            </a:r>
          </a:p>
          <a:p>
            <a:r>
              <a:rPr lang="en-US" sz="2400" dirty="0"/>
              <a:t>call </a:t>
            </a:r>
            <a:r>
              <a:rPr lang="en-US" sz="2400" dirty="0" err="1"/>
              <a:t>CAZyme</a:t>
            </a:r>
            <a:r>
              <a:rPr lang="en-US" sz="2400" dirty="0"/>
              <a:t> gene clusters</a:t>
            </a:r>
          </a:p>
        </p:txBody>
      </p:sp>
    </p:spTree>
    <p:extLst>
      <p:ext uri="{BB962C8B-B14F-4D97-AF65-F5344CB8AC3E}">
        <p14:creationId xmlns:p14="http://schemas.microsoft.com/office/powerpoint/2010/main" val="31373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42-AFAA-3B46-A8C8-F6BBD5D63D69}"/>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
        <p:nvSpPr>
          <p:cNvPr id="3" name="Text Placeholder 5">
            <a:extLst>
              <a:ext uri="{FF2B5EF4-FFF2-40B4-BE49-F238E27FC236}">
                <a16:creationId xmlns:a16="http://schemas.microsoft.com/office/drawing/2014/main" id="{01B05C16-CC5B-4042-82DA-240C381AA0B0}"/>
              </a:ext>
            </a:extLst>
          </p:cNvPr>
          <p:cNvSpPr txBox="1">
            <a:spLocks/>
          </p:cNvSpPr>
          <p:nvPr/>
        </p:nvSpPr>
        <p:spPr>
          <a:xfrm>
            <a:off x="457200" y="1600200"/>
            <a:ext cx="6163056" cy="452596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very high diversity of carbs in our diet (other environment too)</a:t>
            </a:r>
          </a:p>
          <a:p>
            <a:pPr marL="0" indent="0">
              <a:buNone/>
            </a:pPr>
            <a:endParaRPr lang="en-US" dirty="0"/>
          </a:p>
          <a:p>
            <a:pPr marL="0" indent="0">
              <a:buNone/>
            </a:pPr>
            <a:r>
              <a:rPr lang="en-US" dirty="0" err="1"/>
              <a:t>dbCAN</a:t>
            </a:r>
            <a:r>
              <a:rPr lang="en-US" dirty="0"/>
              <a:t> -&gt; automated </a:t>
            </a:r>
            <a:r>
              <a:rPr lang="en-US" dirty="0" err="1"/>
              <a:t>CAZyme</a:t>
            </a:r>
            <a:r>
              <a:rPr lang="en-US" dirty="0"/>
              <a:t> genome mining</a:t>
            </a:r>
          </a:p>
          <a:p>
            <a:pPr marL="0" indent="0">
              <a:buNone/>
            </a:pPr>
            <a:endParaRPr lang="en-US" dirty="0"/>
          </a:p>
          <a:p>
            <a:pPr marL="0" indent="0">
              <a:buNone/>
            </a:pPr>
            <a:r>
              <a:rPr lang="en-US" dirty="0" err="1"/>
              <a:t>dbCAN</a:t>
            </a:r>
            <a:r>
              <a:rPr lang="en-US" dirty="0"/>
              <a:t>-PUL -&gt; literature derived PULs with known carb substrates</a:t>
            </a:r>
          </a:p>
          <a:p>
            <a:pPr marL="0" indent="0">
              <a:buNone/>
            </a:pPr>
            <a:endParaRPr lang="en-US" dirty="0"/>
          </a:p>
          <a:p>
            <a:pPr marL="0" indent="0">
              <a:buNone/>
            </a:pPr>
            <a:r>
              <a:rPr lang="en-US" dirty="0"/>
              <a:t>complex carb degrading genes form gene clusters in genomes</a:t>
            </a:r>
          </a:p>
          <a:p>
            <a:pPr marL="0" indent="0">
              <a:buNone/>
            </a:pPr>
            <a:endParaRPr lang="en-US" dirty="0"/>
          </a:p>
          <a:p>
            <a:pPr marL="0" indent="0">
              <a:buNone/>
            </a:pPr>
            <a:r>
              <a:rPr lang="en-US" dirty="0"/>
              <a:t>CGC-Finder can mine for these CGCs (without substrates)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p>
          <a:p>
            <a:pPr marL="0" indent="0">
              <a:buNone/>
            </a:pPr>
            <a:endParaRPr lang="en-US" dirty="0"/>
          </a:p>
        </p:txBody>
      </p:sp>
      <p:pic>
        <p:nvPicPr>
          <p:cNvPr id="4" name="Picture 25">
            <a:extLst>
              <a:ext uri="{FF2B5EF4-FFF2-40B4-BE49-F238E27FC236}">
                <a16:creationId xmlns:a16="http://schemas.microsoft.com/office/drawing/2014/main" id="{8003B9B5-1228-4D40-BA7F-D29F8161A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13" y="526604"/>
            <a:ext cx="2753519" cy="4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a:extLst>
              <a:ext uri="{FF2B5EF4-FFF2-40B4-BE49-F238E27FC236}">
                <a16:creationId xmlns:a16="http://schemas.microsoft.com/office/drawing/2014/main" id="{3D93CCF2-FF75-D341-85BB-24A60A749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246" y="337343"/>
            <a:ext cx="26004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a:extLst>
              <a:ext uri="{FF2B5EF4-FFF2-40B4-BE49-F238E27FC236}">
                <a16:creationId xmlns:a16="http://schemas.microsoft.com/office/drawing/2014/main" id="{FD5517BF-D18E-DE4C-9208-3488C8489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42" y="6038874"/>
            <a:ext cx="2478695" cy="62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a:extLst>
              <a:ext uri="{FF2B5EF4-FFF2-40B4-BE49-F238E27FC236}">
                <a16:creationId xmlns:a16="http://schemas.microsoft.com/office/drawing/2014/main" id="{9AC45E95-140B-E843-8E64-79A7B52DC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277" y="5879672"/>
            <a:ext cx="14652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61819BF-1757-A94F-B842-C4C265923C56}"/>
              </a:ext>
            </a:extLst>
          </p:cNvPr>
          <p:cNvPicPr>
            <a:picLocks noChangeAspect="1"/>
          </p:cNvPicPr>
          <p:nvPr/>
        </p:nvPicPr>
        <p:blipFill>
          <a:blip r:embed="rId7"/>
          <a:stretch>
            <a:fillRect/>
          </a:stretch>
        </p:blipFill>
        <p:spPr>
          <a:xfrm>
            <a:off x="6955395" y="5867692"/>
            <a:ext cx="2876577" cy="812946"/>
          </a:xfrm>
          <a:prstGeom prst="rect">
            <a:avLst/>
          </a:prstGeom>
        </p:spPr>
      </p:pic>
      <p:sp>
        <p:nvSpPr>
          <p:cNvPr id="9" name="Rectangle 8">
            <a:extLst>
              <a:ext uri="{FF2B5EF4-FFF2-40B4-BE49-F238E27FC236}">
                <a16:creationId xmlns:a16="http://schemas.microsoft.com/office/drawing/2014/main" id="{EFA290EC-8DE0-A047-8A20-62DBBD6250ED}"/>
              </a:ext>
            </a:extLst>
          </p:cNvPr>
          <p:cNvSpPr/>
          <p:nvPr/>
        </p:nvSpPr>
        <p:spPr>
          <a:xfrm>
            <a:off x="7164460" y="1701754"/>
            <a:ext cx="4767072" cy="3693319"/>
          </a:xfrm>
          <a:prstGeom prst="rect">
            <a:avLst/>
          </a:prstGeom>
        </p:spPr>
        <p:txBody>
          <a:bodyPr wrap="square">
            <a:spAutoFit/>
          </a:bodyPr>
          <a:lstStyle/>
          <a:p>
            <a:r>
              <a:rPr lang="en-US" dirty="0">
                <a:hlinkClick r:id="rId8"/>
              </a:rPr>
              <a:t>https://bcb.unl.edu/dbCAN2</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14"/>
              </a:rPr>
              <a:t>https://bcb.unl.edu/pHMM-Tree/source/</a:t>
            </a:r>
            <a:endParaRPr lang="en-US" dirty="0"/>
          </a:p>
          <a:p>
            <a:endParaRPr lang="en-US" dirty="0"/>
          </a:p>
        </p:txBody>
      </p:sp>
    </p:spTree>
    <p:extLst>
      <p:ext uri="{BB962C8B-B14F-4D97-AF65-F5344CB8AC3E}">
        <p14:creationId xmlns:p14="http://schemas.microsoft.com/office/powerpoint/2010/main" val="363157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AFE411E-2081-1749-AB91-63ABEE19A418}"/>
              </a:ext>
            </a:extLst>
          </p:cNvPr>
          <p:cNvPicPr>
            <a:picLocks noChangeAspect="1"/>
          </p:cNvPicPr>
          <p:nvPr/>
        </p:nvPicPr>
        <p:blipFill>
          <a:blip r:embed="rId3"/>
          <a:stretch>
            <a:fillRect/>
          </a:stretch>
        </p:blipFill>
        <p:spPr>
          <a:xfrm>
            <a:off x="734786" y="555397"/>
            <a:ext cx="11078169" cy="6302603"/>
          </a:xfrm>
          <a:prstGeom prst="rect">
            <a:avLst/>
          </a:prstGeom>
        </p:spPr>
      </p:pic>
      <p:sp>
        <p:nvSpPr>
          <p:cNvPr id="3" name="TextBox 2">
            <a:extLst>
              <a:ext uri="{FF2B5EF4-FFF2-40B4-BE49-F238E27FC236}">
                <a16:creationId xmlns:a16="http://schemas.microsoft.com/office/drawing/2014/main" id="{A0B2F6B2-576C-8E43-8BC0-24A18D24D5EF}"/>
              </a:ext>
            </a:extLst>
          </p:cNvPr>
          <p:cNvSpPr txBox="1"/>
          <p:nvPr/>
        </p:nvSpPr>
        <p:spPr>
          <a:xfrm>
            <a:off x="202398" y="-29378"/>
            <a:ext cx="3147015" cy="584775"/>
          </a:xfrm>
          <a:prstGeom prst="rect">
            <a:avLst/>
          </a:prstGeom>
          <a:noFill/>
        </p:spPr>
        <p:txBody>
          <a:bodyPr wrap="none" rtlCol="0">
            <a:spAutoFit/>
          </a:bodyPr>
          <a:lstStyle/>
          <a:p>
            <a:r>
              <a:rPr lang="en-US" sz="3200" b="1" dirty="0">
                <a:latin typeface="Courier" pitchFamily="2" charset="0"/>
              </a:rPr>
              <a:t>pan-genomics</a:t>
            </a:r>
          </a:p>
        </p:txBody>
      </p:sp>
      <p:pic>
        <p:nvPicPr>
          <p:cNvPr id="4" name="Picture 2">
            <a:extLst>
              <a:ext uri="{FF2B5EF4-FFF2-40B4-BE49-F238E27FC236}">
                <a16:creationId xmlns:a16="http://schemas.microsoft.com/office/drawing/2014/main" id="{A86AAB99-05FF-3144-83AA-18CFA7927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5562" y="100351"/>
            <a:ext cx="914095" cy="91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2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029850-0458-434B-BD9A-BAB01C942D6B}"/>
              </a:ext>
            </a:extLst>
          </p:cNvPr>
          <p:cNvPicPr>
            <a:picLocks noChangeAspect="1"/>
          </p:cNvPicPr>
          <p:nvPr/>
        </p:nvPicPr>
        <p:blipFill>
          <a:blip r:embed="rId2"/>
          <a:stretch>
            <a:fillRect/>
          </a:stretch>
        </p:blipFill>
        <p:spPr>
          <a:xfrm>
            <a:off x="68801" y="0"/>
            <a:ext cx="12054397" cy="6858000"/>
          </a:xfrm>
          <a:prstGeom prst="rect">
            <a:avLst/>
          </a:prstGeom>
        </p:spPr>
      </p:pic>
      <p:sp>
        <p:nvSpPr>
          <p:cNvPr id="3" name="TextBox 2">
            <a:extLst>
              <a:ext uri="{FF2B5EF4-FFF2-40B4-BE49-F238E27FC236}">
                <a16:creationId xmlns:a16="http://schemas.microsoft.com/office/drawing/2014/main" id="{757B0EDD-183E-A244-97D4-9D4DAD3F3ECC}"/>
              </a:ext>
            </a:extLst>
          </p:cNvPr>
          <p:cNvSpPr txBox="1"/>
          <p:nvPr/>
        </p:nvSpPr>
        <p:spPr>
          <a:xfrm>
            <a:off x="202398" y="-29378"/>
            <a:ext cx="1172116" cy="584775"/>
          </a:xfrm>
          <a:prstGeom prst="rect">
            <a:avLst/>
          </a:prstGeom>
          <a:noFill/>
        </p:spPr>
        <p:txBody>
          <a:bodyPr wrap="none" rtlCol="0">
            <a:spAutoFit/>
          </a:bodyPr>
          <a:lstStyle/>
          <a:p>
            <a:r>
              <a:rPr lang="en-US" sz="3200" b="1" dirty="0">
                <a:latin typeface="Courier" pitchFamily="2" charset="0"/>
              </a:rPr>
              <a:t>MAGs</a:t>
            </a:r>
          </a:p>
        </p:txBody>
      </p:sp>
    </p:spTree>
    <p:extLst>
      <p:ext uri="{BB962C8B-B14F-4D97-AF65-F5344CB8AC3E}">
        <p14:creationId xmlns:p14="http://schemas.microsoft.com/office/powerpoint/2010/main" val="37167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
        <p:nvSpPr>
          <p:cNvPr id="3" name="Rectangle 2">
            <a:extLst>
              <a:ext uri="{FF2B5EF4-FFF2-40B4-BE49-F238E27FC236}">
                <a16:creationId xmlns:a16="http://schemas.microsoft.com/office/drawing/2014/main" id="{16D71BD0-5E43-1041-BF7A-2EB3E378D249}"/>
              </a:ext>
            </a:extLst>
          </p:cNvPr>
          <p:cNvSpPr/>
          <p:nvPr/>
        </p:nvSpPr>
        <p:spPr>
          <a:xfrm>
            <a:off x="2226176" y="6086548"/>
            <a:ext cx="8453212" cy="584775"/>
          </a:xfrm>
          <a:prstGeom prst="rect">
            <a:avLst/>
          </a:prstGeom>
        </p:spPr>
        <p:txBody>
          <a:bodyPr wrap="none">
            <a:spAutoFit/>
          </a:bodyPr>
          <a:lstStyle/>
          <a:p>
            <a:r>
              <a:rPr lang="en-US" sz="3200" dirty="0">
                <a:solidFill>
                  <a:schemeClr val="accent1"/>
                </a:solidFill>
                <a:hlinkClick r:id="rId2">
                  <a:extLst>
                    <a:ext uri="{A12FA001-AC4F-418D-AE19-62706E023703}">
                      <ahyp:hlinkClr xmlns:ahyp="http://schemas.microsoft.com/office/drawing/2018/hyperlinkcolor" val="tx"/>
                    </a:ext>
                  </a:extLst>
                </a:hlinkClick>
              </a:rPr>
              <a:t>https://github.com/tli14/Workshop_2022_YinLab</a:t>
            </a:r>
            <a:endParaRPr lang="en-US" sz="3200" dirty="0">
              <a:solidFill>
                <a:schemeClr val="accent1"/>
              </a:solidFill>
            </a:endParaRPr>
          </a:p>
        </p:txBody>
      </p:sp>
      <p:sp>
        <p:nvSpPr>
          <p:cNvPr id="6" name="TextBox 5">
            <a:extLst>
              <a:ext uri="{FF2B5EF4-FFF2-40B4-BE49-F238E27FC236}">
                <a16:creationId xmlns:a16="http://schemas.microsoft.com/office/drawing/2014/main" id="{28E3989A-42D3-8645-BEB1-CBCF1027C21D}"/>
              </a:ext>
            </a:extLst>
          </p:cNvPr>
          <p:cNvSpPr txBox="1"/>
          <p:nvPr/>
        </p:nvSpPr>
        <p:spPr>
          <a:xfrm>
            <a:off x="0" y="6075067"/>
            <a:ext cx="2377382" cy="584775"/>
          </a:xfrm>
          <a:prstGeom prst="rect">
            <a:avLst/>
          </a:prstGeom>
          <a:noFill/>
        </p:spPr>
        <p:txBody>
          <a:bodyPr wrap="none" rtlCol="0">
            <a:spAutoFit/>
          </a:bodyPr>
          <a:lstStyle/>
          <a:p>
            <a:r>
              <a:rPr lang="en-US" sz="3200" dirty="0"/>
              <a:t>GitHub page:</a:t>
            </a:r>
          </a:p>
        </p:txBody>
      </p:sp>
    </p:spTree>
    <p:extLst>
      <p:ext uri="{BB962C8B-B14F-4D97-AF65-F5344CB8AC3E}">
        <p14:creationId xmlns:p14="http://schemas.microsoft.com/office/powerpoint/2010/main" val="2437234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20</a:t>
            </a:fld>
            <a:endParaRPr lang="en-US"/>
          </a:p>
        </p:txBody>
      </p:sp>
      <p:pic>
        <p:nvPicPr>
          <p:cNvPr id="7" name="Picture 6">
            <a:extLst>
              <a:ext uri="{FF2B5EF4-FFF2-40B4-BE49-F238E27FC236}">
                <a16:creationId xmlns:a16="http://schemas.microsoft.com/office/drawing/2014/main" id="{1804C873-F304-8F49-9754-994AD9FC7963}"/>
              </a:ext>
            </a:extLst>
          </p:cNvPr>
          <p:cNvPicPr>
            <a:picLocks noChangeAspect="1"/>
          </p:cNvPicPr>
          <p:nvPr/>
        </p:nvPicPr>
        <p:blipFill>
          <a:blip r:embed="rId2"/>
          <a:stretch>
            <a:fillRect/>
          </a:stretch>
        </p:blipFill>
        <p:spPr>
          <a:xfrm>
            <a:off x="455385" y="231040"/>
            <a:ext cx="7904844" cy="3116562"/>
          </a:xfrm>
          <a:prstGeom prst="rect">
            <a:avLst/>
          </a:prstGeom>
        </p:spPr>
      </p:pic>
      <p:pic>
        <p:nvPicPr>
          <p:cNvPr id="9" name="Picture 8">
            <a:extLst>
              <a:ext uri="{FF2B5EF4-FFF2-40B4-BE49-F238E27FC236}">
                <a16:creationId xmlns:a16="http://schemas.microsoft.com/office/drawing/2014/main" id="{B5C2A70B-4E89-E34C-AAE7-4329FE4931AE}"/>
              </a:ext>
            </a:extLst>
          </p:cNvPr>
          <p:cNvPicPr>
            <a:picLocks noChangeAspect="1"/>
          </p:cNvPicPr>
          <p:nvPr/>
        </p:nvPicPr>
        <p:blipFill>
          <a:blip r:embed="rId3"/>
          <a:stretch>
            <a:fillRect/>
          </a:stretch>
        </p:blipFill>
        <p:spPr>
          <a:xfrm>
            <a:off x="4163786" y="1970938"/>
            <a:ext cx="7572829" cy="2328011"/>
          </a:xfrm>
          <a:prstGeom prst="rect">
            <a:avLst/>
          </a:prstGeom>
        </p:spPr>
      </p:pic>
      <p:pic>
        <p:nvPicPr>
          <p:cNvPr id="10" name="Picture 9">
            <a:extLst>
              <a:ext uri="{FF2B5EF4-FFF2-40B4-BE49-F238E27FC236}">
                <a16:creationId xmlns:a16="http://schemas.microsoft.com/office/drawing/2014/main" id="{68F92084-E2DF-8542-88BA-2BDB59F5822B}"/>
              </a:ext>
            </a:extLst>
          </p:cNvPr>
          <p:cNvPicPr>
            <a:picLocks noChangeAspect="1"/>
          </p:cNvPicPr>
          <p:nvPr/>
        </p:nvPicPr>
        <p:blipFill>
          <a:blip r:embed="rId4"/>
          <a:stretch>
            <a:fillRect/>
          </a:stretch>
        </p:blipFill>
        <p:spPr>
          <a:xfrm>
            <a:off x="455385" y="4526656"/>
            <a:ext cx="6817654" cy="2100304"/>
          </a:xfrm>
          <a:prstGeom prst="rect">
            <a:avLst/>
          </a:prstGeom>
        </p:spPr>
      </p:pic>
      <p:sp>
        <p:nvSpPr>
          <p:cNvPr id="11" name="TextBox 10">
            <a:extLst>
              <a:ext uri="{FF2B5EF4-FFF2-40B4-BE49-F238E27FC236}">
                <a16:creationId xmlns:a16="http://schemas.microsoft.com/office/drawing/2014/main" id="{1AEAE0E7-4B51-974C-94B2-EA6B26382FA4}"/>
              </a:ext>
            </a:extLst>
          </p:cNvPr>
          <p:cNvSpPr txBox="1"/>
          <p:nvPr/>
        </p:nvSpPr>
        <p:spPr>
          <a:xfrm>
            <a:off x="9303752" y="396043"/>
            <a:ext cx="2050048" cy="369332"/>
          </a:xfrm>
          <a:prstGeom prst="rect">
            <a:avLst/>
          </a:prstGeom>
          <a:noFill/>
        </p:spPr>
        <p:txBody>
          <a:bodyPr wrap="none" rtlCol="0">
            <a:spAutoFit/>
          </a:bodyPr>
          <a:lstStyle/>
          <a:p>
            <a:r>
              <a:rPr lang="en-US" dirty="0"/>
              <a:t>Human microbiome</a:t>
            </a:r>
          </a:p>
        </p:txBody>
      </p:sp>
      <p:sp>
        <p:nvSpPr>
          <p:cNvPr id="12" name="Rectangle 11">
            <a:extLst>
              <a:ext uri="{FF2B5EF4-FFF2-40B4-BE49-F238E27FC236}">
                <a16:creationId xmlns:a16="http://schemas.microsoft.com/office/drawing/2014/main" id="{F14D4926-CBD2-FE40-AD21-3E6E337993F6}"/>
              </a:ext>
            </a:extLst>
          </p:cNvPr>
          <p:cNvSpPr/>
          <p:nvPr/>
        </p:nvSpPr>
        <p:spPr>
          <a:xfrm>
            <a:off x="5803641" y="350758"/>
            <a:ext cx="1223412" cy="646331"/>
          </a:xfrm>
          <a:prstGeom prst="rect">
            <a:avLst/>
          </a:prstGeom>
        </p:spPr>
        <p:txBody>
          <a:bodyPr wrap="none">
            <a:spAutoFit/>
          </a:bodyPr>
          <a:lstStyle/>
          <a:p>
            <a:r>
              <a:rPr lang="en-US" sz="3600" dirty="0">
                <a:solidFill>
                  <a:srgbClr val="FF0000"/>
                </a:solidFill>
                <a:latin typeface="Harding"/>
              </a:rPr>
              <a:t>CIBIO</a:t>
            </a:r>
            <a:endParaRPr lang="en-US" sz="3600" dirty="0">
              <a:solidFill>
                <a:srgbClr val="FF0000"/>
              </a:solidFill>
            </a:endParaRPr>
          </a:p>
        </p:txBody>
      </p:sp>
      <p:sp>
        <p:nvSpPr>
          <p:cNvPr id="13" name="Rectangle 12">
            <a:extLst>
              <a:ext uri="{FF2B5EF4-FFF2-40B4-BE49-F238E27FC236}">
                <a16:creationId xmlns:a16="http://schemas.microsoft.com/office/drawing/2014/main" id="{74DF8509-A136-5745-928B-97D699B6AAFE}"/>
              </a:ext>
            </a:extLst>
          </p:cNvPr>
          <p:cNvSpPr/>
          <p:nvPr/>
        </p:nvSpPr>
        <p:spPr>
          <a:xfrm>
            <a:off x="4638869" y="5089013"/>
            <a:ext cx="740908" cy="646331"/>
          </a:xfrm>
          <a:prstGeom prst="rect">
            <a:avLst/>
          </a:prstGeom>
        </p:spPr>
        <p:txBody>
          <a:bodyPr wrap="none">
            <a:spAutoFit/>
          </a:bodyPr>
          <a:lstStyle/>
          <a:p>
            <a:r>
              <a:rPr lang="en-US" sz="3600" dirty="0">
                <a:solidFill>
                  <a:srgbClr val="FF0000"/>
                </a:solidFill>
                <a:latin typeface="Harding"/>
              </a:rPr>
              <a:t>JGI</a:t>
            </a:r>
            <a:endParaRPr lang="en-US" sz="3600" dirty="0">
              <a:solidFill>
                <a:srgbClr val="FF0000"/>
              </a:solidFill>
            </a:endParaRPr>
          </a:p>
        </p:txBody>
      </p:sp>
      <p:sp>
        <p:nvSpPr>
          <p:cNvPr id="14" name="Rectangle 13">
            <a:extLst>
              <a:ext uri="{FF2B5EF4-FFF2-40B4-BE49-F238E27FC236}">
                <a16:creationId xmlns:a16="http://schemas.microsoft.com/office/drawing/2014/main" id="{E3983374-6586-8644-B740-23F8F774E0E8}"/>
              </a:ext>
            </a:extLst>
          </p:cNvPr>
          <p:cNvSpPr/>
          <p:nvPr/>
        </p:nvSpPr>
        <p:spPr>
          <a:xfrm>
            <a:off x="9900814" y="1858942"/>
            <a:ext cx="779381" cy="646331"/>
          </a:xfrm>
          <a:prstGeom prst="rect">
            <a:avLst/>
          </a:prstGeom>
        </p:spPr>
        <p:txBody>
          <a:bodyPr wrap="none">
            <a:spAutoFit/>
          </a:bodyPr>
          <a:lstStyle/>
          <a:p>
            <a:r>
              <a:rPr lang="en-US" sz="3600" dirty="0">
                <a:solidFill>
                  <a:srgbClr val="FF0000"/>
                </a:solidFill>
                <a:latin typeface="Harding"/>
              </a:rPr>
              <a:t>EBI</a:t>
            </a:r>
            <a:endParaRPr lang="en-US" sz="3600" dirty="0">
              <a:solidFill>
                <a:srgbClr val="FF0000"/>
              </a:solidFill>
            </a:endParaRPr>
          </a:p>
        </p:txBody>
      </p:sp>
      <p:pic>
        <p:nvPicPr>
          <p:cNvPr id="15" name="Picture 14">
            <a:extLst>
              <a:ext uri="{FF2B5EF4-FFF2-40B4-BE49-F238E27FC236}">
                <a16:creationId xmlns:a16="http://schemas.microsoft.com/office/drawing/2014/main" id="{B15B6019-ACAE-E74A-A9BD-3A2D4DAABBBC}"/>
              </a:ext>
            </a:extLst>
          </p:cNvPr>
          <p:cNvPicPr>
            <a:picLocks noChangeAspect="1"/>
          </p:cNvPicPr>
          <p:nvPr/>
        </p:nvPicPr>
        <p:blipFill>
          <a:blip r:embed="rId5"/>
          <a:stretch>
            <a:fillRect/>
          </a:stretch>
        </p:blipFill>
        <p:spPr>
          <a:xfrm>
            <a:off x="7605486" y="4533079"/>
            <a:ext cx="4131129" cy="904327"/>
          </a:xfrm>
          <a:prstGeom prst="rect">
            <a:avLst/>
          </a:prstGeom>
        </p:spPr>
      </p:pic>
      <p:pic>
        <p:nvPicPr>
          <p:cNvPr id="16" name="Picture 15">
            <a:extLst>
              <a:ext uri="{FF2B5EF4-FFF2-40B4-BE49-F238E27FC236}">
                <a16:creationId xmlns:a16="http://schemas.microsoft.com/office/drawing/2014/main" id="{C07C42A7-64A7-1E40-BD04-3116CA522497}"/>
              </a:ext>
            </a:extLst>
          </p:cNvPr>
          <p:cNvPicPr>
            <a:picLocks noChangeAspect="1"/>
          </p:cNvPicPr>
          <p:nvPr/>
        </p:nvPicPr>
        <p:blipFill>
          <a:blip r:embed="rId6"/>
          <a:stretch>
            <a:fillRect/>
          </a:stretch>
        </p:blipFill>
        <p:spPr>
          <a:xfrm>
            <a:off x="7607041" y="5572345"/>
            <a:ext cx="3959031" cy="1195748"/>
          </a:xfrm>
          <a:prstGeom prst="rect">
            <a:avLst/>
          </a:prstGeom>
        </p:spPr>
      </p:pic>
      <p:sp>
        <p:nvSpPr>
          <p:cNvPr id="17" name="Rectangle 16">
            <a:extLst>
              <a:ext uri="{FF2B5EF4-FFF2-40B4-BE49-F238E27FC236}">
                <a16:creationId xmlns:a16="http://schemas.microsoft.com/office/drawing/2014/main" id="{E90E53D8-800D-F44B-9A7F-CA3D26A0DDCE}"/>
              </a:ext>
            </a:extLst>
          </p:cNvPr>
          <p:cNvSpPr/>
          <p:nvPr/>
        </p:nvSpPr>
        <p:spPr>
          <a:xfrm>
            <a:off x="9303752" y="3999093"/>
            <a:ext cx="1972335" cy="646331"/>
          </a:xfrm>
          <a:prstGeom prst="rect">
            <a:avLst/>
          </a:prstGeom>
        </p:spPr>
        <p:txBody>
          <a:bodyPr wrap="none">
            <a:spAutoFit/>
          </a:bodyPr>
          <a:lstStyle/>
          <a:p>
            <a:r>
              <a:rPr lang="en-US" sz="3600" dirty="0">
                <a:solidFill>
                  <a:srgbClr val="FF0000"/>
                </a:solidFill>
                <a:latin typeface="Harding"/>
              </a:rPr>
              <a:t>HBC, CGR</a:t>
            </a:r>
            <a:endParaRPr lang="en-US" sz="3600" dirty="0">
              <a:solidFill>
                <a:srgbClr val="FF0000"/>
              </a:solidFill>
            </a:endParaRPr>
          </a:p>
        </p:txBody>
      </p:sp>
    </p:spTree>
    <p:extLst>
      <p:ext uri="{BB962C8B-B14F-4D97-AF65-F5344CB8AC3E}">
        <p14:creationId xmlns:p14="http://schemas.microsoft.com/office/powerpoint/2010/main" val="328711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893C-87F2-FF47-86C3-AEAD74F52A4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Schedule (</a:t>
            </a:r>
            <a:r>
              <a:rPr lang="en-US" sz="3600" kern="1200" dirty="0">
                <a:solidFill>
                  <a:schemeClr val="tx1"/>
                </a:solidFill>
                <a:latin typeface="+mj-lt"/>
                <a:ea typeface="+mj-ea"/>
                <a:cs typeface="+mj-cs"/>
              </a:rPr>
              <a:t>June 20 and 23, FIC 111</a:t>
            </a:r>
            <a:r>
              <a:rPr lang="en-US" sz="5400" kern="1200" dirty="0">
                <a:solidFill>
                  <a:schemeClr val="tx1"/>
                </a:solidFill>
                <a:latin typeface="+mj-lt"/>
                <a:ea typeface="+mj-ea"/>
                <a:cs typeface="+mj-cs"/>
              </a:rPr>
              <a:t>)</a:t>
            </a:r>
          </a:p>
        </p:txBody>
      </p:sp>
      <p:graphicFrame>
        <p:nvGraphicFramePr>
          <p:cNvPr id="4" name="Table 3">
            <a:extLst>
              <a:ext uri="{FF2B5EF4-FFF2-40B4-BE49-F238E27FC236}">
                <a16:creationId xmlns:a16="http://schemas.microsoft.com/office/drawing/2014/main" id="{5BE7A27D-A483-2446-9A30-BAA6F30B8F5B}"/>
              </a:ext>
            </a:extLst>
          </p:cNvPr>
          <p:cNvGraphicFramePr>
            <a:graphicFrameLocks noGrp="1"/>
          </p:cNvGraphicFramePr>
          <p:nvPr/>
        </p:nvGraphicFramePr>
        <p:xfrm>
          <a:off x="1211513" y="1524588"/>
          <a:ext cx="9768969" cy="4542057"/>
        </p:xfrm>
        <a:graphic>
          <a:graphicData uri="http://schemas.openxmlformats.org/drawingml/2006/table">
            <a:tbl>
              <a:tblPr/>
              <a:tblGrid>
                <a:gridCol w="1839562">
                  <a:extLst>
                    <a:ext uri="{9D8B030D-6E8A-4147-A177-3AD203B41FA5}">
                      <a16:colId xmlns:a16="http://schemas.microsoft.com/office/drawing/2014/main" val="202986081"/>
                    </a:ext>
                  </a:extLst>
                </a:gridCol>
                <a:gridCol w="1360208">
                  <a:extLst>
                    <a:ext uri="{9D8B030D-6E8A-4147-A177-3AD203B41FA5}">
                      <a16:colId xmlns:a16="http://schemas.microsoft.com/office/drawing/2014/main" val="1930541259"/>
                    </a:ext>
                  </a:extLst>
                </a:gridCol>
                <a:gridCol w="6569199">
                  <a:extLst>
                    <a:ext uri="{9D8B030D-6E8A-4147-A177-3AD203B41FA5}">
                      <a16:colId xmlns:a16="http://schemas.microsoft.com/office/drawing/2014/main" val="1449973422"/>
                    </a:ext>
                  </a:extLst>
                </a:gridCol>
              </a:tblGrid>
              <a:tr h="419044">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Time</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Presenter</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tc>
                  <a:txBody>
                    <a:bodyPr/>
                    <a:lstStyle/>
                    <a:p>
                      <a:pPr algn="l" fontAlgn="b">
                        <a:spcBef>
                          <a:spcPts val="0"/>
                        </a:spcBef>
                        <a:spcAft>
                          <a:spcPts val="0"/>
                        </a:spcAft>
                      </a:pPr>
                      <a:r>
                        <a:rPr lang="en-US" sz="2200" b="1" i="0" u="none" strike="noStrike">
                          <a:solidFill>
                            <a:srgbClr val="FFFFFF"/>
                          </a:solidFill>
                          <a:effectLst/>
                          <a:latin typeface="Calibri" panose="020F0502020204030204" pitchFamily="34" charset="0"/>
                        </a:rPr>
                        <a:t>Topic</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000000"/>
                    </a:solidFill>
                  </a:tcPr>
                </a:tc>
                <a:extLst>
                  <a:ext uri="{0D108BD9-81ED-4DB2-BD59-A6C34878D82A}">
                    <a16:rowId xmlns:a16="http://schemas.microsoft.com/office/drawing/2014/main" val="1375857589"/>
                  </a:ext>
                </a:extLst>
              </a:tr>
              <a:tr h="419044">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12:00-12:30pm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Yanbin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Introduction to the workshop &amp; project</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676318073"/>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12:30-1:00pm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UHGG Bacteroides MAGs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23827533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1:00-1:45pm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CAZyme &amp; CGC annotation &amp; stat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123559812"/>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1:45-2:30pm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Yuchen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Anvio pan-genome analysis &amp; phylogeny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4264717648"/>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2:30-2:45pm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Break</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2278986723"/>
                  </a:ext>
                </a:extLst>
              </a:tr>
              <a:tr h="753721">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2:45-3:30pm</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Bowen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Pfam annotation &amp; protein seq clustering of nSGs &amp;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848025158"/>
                  </a:ext>
                </a:extLst>
              </a:tr>
              <a:tr h="753721">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3:30-4:15pm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Tang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Glycan substrate prediction &amp; CGC clustering &amp; network visualization</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tcPr>
                </a:tc>
                <a:extLst>
                  <a:ext uri="{0D108BD9-81ED-4DB2-BD59-A6C34878D82A}">
                    <a16:rowId xmlns:a16="http://schemas.microsoft.com/office/drawing/2014/main" val="3041480860"/>
                  </a:ext>
                </a:extLst>
              </a:tr>
              <a:tr h="419044">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4:15-5:00pm</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a:solidFill>
                            <a:srgbClr val="000000"/>
                          </a:solidFill>
                          <a:effectLst/>
                          <a:latin typeface="Calibri" panose="020F0502020204030204" pitchFamily="34" charset="0"/>
                        </a:rPr>
                        <a:t>Jinfang</a:t>
                      </a:r>
                      <a:endParaRPr lang="en-US" sz="3300" b="0" i="0" u="none" strike="noStrike">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tc>
                  <a:txBody>
                    <a:bodyPr/>
                    <a:lstStyle/>
                    <a:p>
                      <a:pPr algn="l" fontAlgn="b">
                        <a:spcBef>
                          <a:spcPts val="0"/>
                        </a:spcBef>
                        <a:spcAft>
                          <a:spcPts val="0"/>
                        </a:spcAft>
                      </a:pPr>
                      <a:r>
                        <a:rPr lang="en-US" sz="2200" b="0" i="0" u="none" strike="noStrike" dirty="0">
                          <a:solidFill>
                            <a:srgbClr val="000000"/>
                          </a:solidFill>
                          <a:effectLst/>
                          <a:latin typeface="Calibri" panose="020F0502020204030204" pitchFamily="34" charset="0"/>
                        </a:rPr>
                        <a:t>ML prediction for new GH/PL from conserved </a:t>
                      </a:r>
                      <a:r>
                        <a:rPr lang="en-US" sz="2200" b="0" i="0" u="none" strike="noStrike" dirty="0" err="1">
                          <a:solidFill>
                            <a:srgbClr val="000000"/>
                          </a:solidFill>
                          <a:effectLst/>
                          <a:latin typeface="Calibri" panose="020F0502020204030204" pitchFamily="34" charset="0"/>
                        </a:rPr>
                        <a:t>nSGs</a:t>
                      </a:r>
                      <a:endParaRPr lang="en-US" sz="3300" b="0" i="0" u="none" strike="noStrike" dirty="0">
                        <a:effectLst/>
                        <a:latin typeface="Arial" panose="020B0604020202020204" pitchFamily="34" charset="0"/>
                      </a:endParaRPr>
                    </a:p>
                  </a:txBody>
                  <a:tcPr marL="17431" marR="17431" marT="17431" marB="0" anchor="b">
                    <a:lnL>
                      <a:noFill/>
                    </a:lnL>
                    <a:lnR>
                      <a:noFill/>
                    </a:lnR>
                    <a:lnT>
                      <a:noFill/>
                    </a:lnT>
                    <a:lnB>
                      <a:noFill/>
                    </a:lnB>
                    <a:solidFill>
                      <a:srgbClr val="F8CBAD"/>
                    </a:solidFill>
                  </a:tcPr>
                </a:tc>
                <a:extLst>
                  <a:ext uri="{0D108BD9-81ED-4DB2-BD59-A6C34878D82A}">
                    <a16:rowId xmlns:a16="http://schemas.microsoft.com/office/drawing/2014/main" val="1147635633"/>
                  </a:ext>
                </a:extLst>
              </a:tr>
            </a:tbl>
          </a:graphicData>
        </a:graphic>
      </p:graphicFrame>
    </p:spTree>
    <p:extLst>
      <p:ext uri="{BB962C8B-B14F-4D97-AF65-F5344CB8AC3E}">
        <p14:creationId xmlns:p14="http://schemas.microsoft.com/office/powerpoint/2010/main" val="16856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4908A0BB-C219-9D41-9437-F700591609F8}"/>
              </a:ext>
            </a:extLst>
          </p:cNvPr>
          <p:cNvSpPr>
            <a:spLocks noGrp="1"/>
          </p:cNvSpPr>
          <p:nvPr>
            <p:ph idx="1"/>
          </p:nvPr>
        </p:nvSpPr>
        <p:spPr>
          <a:xfrm>
            <a:off x="1616954" y="2657594"/>
            <a:ext cx="8958091" cy="1542811"/>
          </a:xfrm>
        </p:spPr>
        <p:txBody>
          <a:bodyPr>
            <a:normAutofit lnSpcReduction="10000"/>
          </a:bodyPr>
          <a:lstStyle/>
          <a:p>
            <a:pPr marL="0" indent="0" algn="ctr">
              <a:buNone/>
            </a:pPr>
            <a:r>
              <a:rPr lang="en-US" sz="5400" dirty="0">
                <a:latin typeface="Calibri" panose="020F0502020204030204" pitchFamily="34" charset="0"/>
                <a:cs typeface="Calibri" panose="020F0502020204030204" pitchFamily="34" charset="0"/>
              </a:rPr>
              <a:t>How to Use Crane OnDemand for the Workshop ?</a:t>
            </a:r>
          </a:p>
        </p:txBody>
      </p:sp>
    </p:spTree>
    <p:extLst>
      <p:ext uri="{BB962C8B-B14F-4D97-AF65-F5344CB8AC3E}">
        <p14:creationId xmlns:p14="http://schemas.microsoft.com/office/powerpoint/2010/main" val="755280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8DFB2-74CE-3C48-84B0-8EBB3ED7EA44}"/>
              </a:ext>
            </a:extLst>
          </p:cNvPr>
          <p:cNvSpPr>
            <a:spLocks noGrp="1"/>
          </p:cNvSpPr>
          <p:nvPr>
            <p:ph idx="1"/>
          </p:nvPr>
        </p:nvSpPr>
        <p:spPr>
          <a:xfrm>
            <a:off x="838200" y="1374581"/>
            <a:ext cx="10515600" cy="4351338"/>
          </a:xfrm>
        </p:spPr>
        <p:txBody>
          <a:bodyPr/>
          <a:lstStyle/>
          <a:p>
            <a:pPr marL="514350" indent="-514350">
              <a:buAutoNum type="arabicPeriod"/>
            </a:pPr>
            <a:r>
              <a:rPr lang="en-US" dirty="0"/>
              <a:t>Click or copy the link to your browser: </a:t>
            </a:r>
            <a:r>
              <a:rPr lang="en-US" dirty="0">
                <a:hlinkClick r:id="rId2"/>
              </a:rPr>
              <a:t>https://crane-ood.unl.edu/pun/sys/dashboard</a:t>
            </a:r>
            <a:endParaRPr lang="en-US" dirty="0"/>
          </a:p>
          <a:p>
            <a:pPr marL="514350" indent="-514350">
              <a:buAutoNum type="arabicPeriod"/>
            </a:pPr>
            <a:r>
              <a:rPr lang="en-US" dirty="0"/>
              <a:t>Login using your HCC account.</a:t>
            </a:r>
          </a:p>
          <a:p>
            <a:pPr marL="514350" indent="-514350">
              <a:buAutoNum type="arabicPeriod"/>
            </a:pPr>
            <a:r>
              <a:rPr lang="en-US" dirty="0"/>
              <a:t>Click “</a:t>
            </a:r>
            <a:r>
              <a:rPr lang="en-US" b="1" dirty="0">
                <a:solidFill>
                  <a:schemeClr val="accent1"/>
                </a:solidFill>
              </a:rPr>
              <a:t>Clusters</a:t>
            </a:r>
            <a:r>
              <a:rPr lang="en-US" dirty="0"/>
              <a:t>” at the top bar.</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t>Select and click the “</a:t>
            </a:r>
            <a:r>
              <a:rPr lang="en-US" b="1" dirty="0">
                <a:solidFill>
                  <a:schemeClr val="accent1"/>
                </a:solidFill>
              </a:rPr>
              <a:t>_Crane Shell Access</a:t>
            </a:r>
            <a:r>
              <a:rPr lang="en-US" dirty="0"/>
              <a:t>”</a:t>
            </a:r>
          </a:p>
          <a:p>
            <a:pPr marL="514350" indent="-514350">
              <a:buAutoNum type="arabicPeriod"/>
            </a:pPr>
            <a:endParaRPr lang="en-US" dirty="0"/>
          </a:p>
        </p:txBody>
      </p:sp>
      <p:pic>
        <p:nvPicPr>
          <p:cNvPr id="4" name="Picture 3">
            <a:extLst>
              <a:ext uri="{FF2B5EF4-FFF2-40B4-BE49-F238E27FC236}">
                <a16:creationId xmlns:a16="http://schemas.microsoft.com/office/drawing/2014/main" id="{73AE2A31-EC02-A441-9C9D-DFC2CE8D54AF}"/>
              </a:ext>
            </a:extLst>
          </p:cNvPr>
          <p:cNvPicPr>
            <a:picLocks noChangeAspect="1"/>
          </p:cNvPicPr>
          <p:nvPr/>
        </p:nvPicPr>
        <p:blipFill>
          <a:blip r:embed="rId3"/>
          <a:stretch>
            <a:fillRect/>
          </a:stretch>
        </p:blipFill>
        <p:spPr>
          <a:xfrm>
            <a:off x="1307465" y="3212720"/>
            <a:ext cx="9156700" cy="1130300"/>
          </a:xfrm>
          <a:prstGeom prst="rect">
            <a:avLst/>
          </a:prstGeom>
        </p:spPr>
      </p:pic>
      <p:sp>
        <p:nvSpPr>
          <p:cNvPr id="5" name="Rounded Rectangle 4">
            <a:extLst>
              <a:ext uri="{FF2B5EF4-FFF2-40B4-BE49-F238E27FC236}">
                <a16:creationId xmlns:a16="http://schemas.microsoft.com/office/drawing/2014/main" id="{29D48FEF-EA13-B542-BCCA-62D61A57B7D5}"/>
              </a:ext>
            </a:extLst>
          </p:cNvPr>
          <p:cNvSpPr/>
          <p:nvPr/>
        </p:nvSpPr>
        <p:spPr>
          <a:xfrm>
            <a:off x="5764267" y="3283855"/>
            <a:ext cx="1506866" cy="72002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77E06D52-CE9E-7D4D-A573-3BFF69DF0DCE}"/>
              </a:ext>
            </a:extLst>
          </p:cNvPr>
          <p:cNvSpPr/>
          <p:nvPr/>
        </p:nvSpPr>
        <p:spPr>
          <a:xfrm>
            <a:off x="6296326" y="2433895"/>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0A82A83-2231-A644-B1FA-7A371B78A504}"/>
              </a:ext>
            </a:extLst>
          </p:cNvPr>
          <p:cNvPicPr>
            <a:picLocks noChangeAspect="1"/>
          </p:cNvPicPr>
          <p:nvPr/>
        </p:nvPicPr>
        <p:blipFill rotWithShape="1">
          <a:blip r:embed="rId4"/>
          <a:srcRect b="4485"/>
          <a:stretch/>
        </p:blipFill>
        <p:spPr>
          <a:xfrm>
            <a:off x="1265402" y="4861366"/>
            <a:ext cx="9240826" cy="1449493"/>
          </a:xfrm>
          <a:prstGeom prst="rect">
            <a:avLst/>
          </a:prstGeom>
        </p:spPr>
      </p:pic>
      <p:sp>
        <p:nvSpPr>
          <p:cNvPr id="8" name="Down Arrow 7">
            <a:extLst>
              <a:ext uri="{FF2B5EF4-FFF2-40B4-BE49-F238E27FC236}">
                <a16:creationId xmlns:a16="http://schemas.microsoft.com/office/drawing/2014/main" id="{1FDCE8E8-1179-4040-A00A-71F1ECEC79BD}"/>
              </a:ext>
            </a:extLst>
          </p:cNvPr>
          <p:cNvSpPr/>
          <p:nvPr/>
        </p:nvSpPr>
        <p:spPr>
          <a:xfrm rot="5400000">
            <a:off x="9390230" y="548483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EED2EE8E-7EAF-9144-AB91-6ADBF6E8FF28}"/>
              </a:ext>
            </a:extLst>
          </p:cNvPr>
          <p:cNvSpPr txBox="1">
            <a:spLocks/>
          </p:cNvSpPr>
          <p:nvPr/>
        </p:nvSpPr>
        <p:spPr>
          <a:xfrm>
            <a:off x="838200" y="459221"/>
            <a:ext cx="8958091" cy="7714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Crane OnDemand</a:t>
            </a:r>
          </a:p>
        </p:txBody>
      </p:sp>
    </p:spTree>
    <p:extLst>
      <p:ext uri="{BB962C8B-B14F-4D97-AF65-F5344CB8AC3E}">
        <p14:creationId xmlns:p14="http://schemas.microsoft.com/office/powerpoint/2010/main" val="35643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919223" y="1863295"/>
            <a:ext cx="10983817" cy="4832092"/>
          </a:xfrm>
          <a:prstGeom prst="rect">
            <a:avLst/>
          </a:prstGeom>
          <a:noFill/>
        </p:spPr>
        <p:txBody>
          <a:bodyPr wrap="square" rtlCol="0">
            <a:spAutoFit/>
          </a:bodyPr>
          <a:lstStyle/>
          <a:p>
            <a:r>
              <a:rPr lang="en-US" sz="2800" dirty="0"/>
              <a:t>Step 1: Change directory from HOME to WORK: </a:t>
            </a:r>
            <a:r>
              <a:rPr lang="en-US" sz="2800" dirty="0">
                <a:highlight>
                  <a:srgbClr val="FFFF00"/>
                </a:highlight>
              </a:rPr>
              <a:t>cd $WORK</a:t>
            </a:r>
          </a:p>
          <a:p>
            <a:endParaRPr lang="en-US" sz="2800" dirty="0"/>
          </a:p>
          <a:p>
            <a:r>
              <a:rPr lang="en-US" sz="2800" dirty="0"/>
              <a:t>Step 2: Copy all materials to your working directory: </a:t>
            </a:r>
          </a:p>
          <a:p>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tangli</a:t>
            </a:r>
            <a:r>
              <a:rPr lang="en-US" sz="2800" dirty="0">
                <a:highlight>
                  <a:srgbClr val="FFFF00"/>
                </a:highlight>
              </a:rPr>
              <a:t>/workshop_2022 . &amp;</a:t>
            </a:r>
          </a:p>
          <a:p>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tangli</a:t>
            </a:r>
            <a:r>
              <a:rPr lang="en-US" sz="2800" dirty="0">
                <a:highlight>
                  <a:srgbClr val="FFFF00"/>
                </a:highlight>
              </a:rPr>
              <a:t>/workshop_2022_backup . &amp;</a:t>
            </a:r>
          </a:p>
          <a:p>
            <a:r>
              <a:rPr lang="en-US" sz="2800" dirty="0"/>
              <a:t>              </a:t>
            </a:r>
          </a:p>
          <a:p>
            <a:r>
              <a:rPr lang="en-US" sz="2800" dirty="0"/>
              <a:t>              If failed, try:</a:t>
            </a:r>
          </a:p>
          <a:p>
            <a:r>
              <a:rPr lang="en-US" sz="2800" dirty="0"/>
              <a:t>              </a:t>
            </a:r>
            <a:r>
              <a:rPr lang="en-US" sz="2800" dirty="0">
                <a:highlight>
                  <a:srgbClr val="FFFF00"/>
                </a:highlight>
              </a:rPr>
              <a:t>cp -r /</a:t>
            </a:r>
            <a:r>
              <a:rPr lang="en-US" sz="2800" dirty="0" err="1">
                <a:highlight>
                  <a:srgbClr val="FFFF00"/>
                </a:highlight>
              </a:rPr>
              <a:t>tmp</a:t>
            </a:r>
            <a:r>
              <a:rPr lang="en-US" sz="2800" dirty="0">
                <a:highlight>
                  <a:srgbClr val="FFFF00"/>
                </a:highlight>
              </a:rPr>
              <a:t>/workshop_2022 . &amp;</a:t>
            </a:r>
          </a:p>
          <a:p>
            <a:r>
              <a:rPr lang="en-US" sz="2800" dirty="0"/>
              <a:t>              </a:t>
            </a:r>
            <a:r>
              <a:rPr lang="en-US" sz="2800" dirty="0">
                <a:highlight>
                  <a:srgbClr val="FFFF00"/>
                </a:highlight>
              </a:rPr>
              <a:t>cp /</a:t>
            </a:r>
            <a:r>
              <a:rPr lang="en-US" sz="2800" dirty="0" err="1">
                <a:highlight>
                  <a:srgbClr val="FFFF00"/>
                </a:highlight>
              </a:rPr>
              <a:t>tmp</a:t>
            </a:r>
            <a:r>
              <a:rPr lang="en-US" sz="2800" dirty="0">
                <a:highlight>
                  <a:srgbClr val="FFFF00"/>
                </a:highlight>
              </a:rPr>
              <a:t>/workshop_2022_backup.tar.gz . &amp;</a:t>
            </a:r>
          </a:p>
          <a:p>
            <a:r>
              <a:rPr lang="en-US" sz="2800" dirty="0"/>
              <a:t>              </a:t>
            </a:r>
            <a:r>
              <a:rPr lang="en-US" sz="2800" dirty="0">
                <a:highlight>
                  <a:srgbClr val="FFFF00"/>
                </a:highlight>
              </a:rPr>
              <a:t>tar -</a:t>
            </a:r>
            <a:r>
              <a:rPr lang="en-US" sz="2800" dirty="0" err="1">
                <a:highlight>
                  <a:srgbClr val="FFFF00"/>
                </a:highlight>
              </a:rPr>
              <a:t>xvf</a:t>
            </a:r>
            <a:r>
              <a:rPr lang="en-US" sz="2800" dirty="0">
                <a:highlight>
                  <a:srgbClr val="FFFF00"/>
                </a:highlight>
              </a:rPr>
              <a:t> workshop_2022_backup.tar.gz &amp;</a:t>
            </a:r>
          </a:p>
          <a:p>
            <a:endParaRPr lang="en-US" sz="2800" dirty="0"/>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838200" y="459221"/>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Copy folder and open </a:t>
            </a:r>
            <a:r>
              <a:rPr lang="en-US" sz="5400" dirty="0"/>
              <a:t>tutorial HTML </a:t>
            </a:r>
            <a:endParaRPr lang="en-US" sz="5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F5C5F81-E571-2642-AF7C-C6E627526D43}"/>
              </a:ext>
            </a:extLst>
          </p:cNvPr>
          <p:cNvPicPr>
            <a:picLocks noChangeAspect="1"/>
          </p:cNvPicPr>
          <p:nvPr/>
        </p:nvPicPr>
        <p:blipFill rotWithShape="1">
          <a:blip r:embed="rId2"/>
          <a:srcRect t="32651" b="1"/>
          <a:stretch/>
        </p:blipFill>
        <p:spPr>
          <a:xfrm>
            <a:off x="2110081" y="2395731"/>
            <a:ext cx="4445000" cy="273703"/>
          </a:xfrm>
          <a:prstGeom prst="rect">
            <a:avLst/>
          </a:prstGeom>
        </p:spPr>
      </p:pic>
      <p:sp>
        <p:nvSpPr>
          <p:cNvPr id="3" name="TextBox 2">
            <a:extLst>
              <a:ext uri="{FF2B5EF4-FFF2-40B4-BE49-F238E27FC236}">
                <a16:creationId xmlns:a16="http://schemas.microsoft.com/office/drawing/2014/main" id="{F07B1859-729D-5547-8D27-B39B4A7734CA}"/>
              </a:ext>
            </a:extLst>
          </p:cNvPr>
          <p:cNvSpPr txBox="1"/>
          <p:nvPr/>
        </p:nvSpPr>
        <p:spPr>
          <a:xfrm>
            <a:off x="464837" y="6240022"/>
            <a:ext cx="1167788" cy="369332"/>
          </a:xfrm>
          <a:prstGeom prst="rect">
            <a:avLst/>
          </a:prstGeom>
          <a:noFill/>
        </p:spPr>
        <p:txBody>
          <a:bodyPr wrap="square" rtlCol="0">
            <a:spAutoFit/>
          </a:bodyPr>
          <a:lstStyle/>
          <a:p>
            <a:r>
              <a:rPr lang="en-US" dirty="0">
                <a:solidFill>
                  <a:schemeClr val="bg1"/>
                </a:solidFill>
              </a:rPr>
              <a:t>Click his</a:t>
            </a:r>
          </a:p>
        </p:txBody>
      </p:sp>
    </p:spTree>
    <p:extLst>
      <p:ext uri="{BB962C8B-B14F-4D97-AF65-F5344CB8AC3E}">
        <p14:creationId xmlns:p14="http://schemas.microsoft.com/office/powerpoint/2010/main" val="7493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838200" y="1771156"/>
            <a:ext cx="10983817" cy="2677656"/>
          </a:xfrm>
          <a:prstGeom prst="rect">
            <a:avLst/>
          </a:prstGeom>
          <a:noFill/>
        </p:spPr>
        <p:txBody>
          <a:bodyPr wrap="square" rtlCol="0">
            <a:spAutoFit/>
          </a:bodyPr>
          <a:lstStyle/>
          <a:p>
            <a:r>
              <a:rPr lang="en-US" sz="2800" dirty="0"/>
              <a:t>Step 3: Click or copy this link to your browser to open GitHub page:      </a:t>
            </a:r>
            <a:r>
              <a:rPr lang="en-US" sz="2800" dirty="0">
                <a:hlinkClick r:id="rId2"/>
              </a:rPr>
              <a:t>https://github.com/tli14/Workshop_2022_YinLab</a:t>
            </a:r>
            <a:r>
              <a:rPr lang="en-US" sz="2800" dirty="0"/>
              <a:t>.</a:t>
            </a:r>
          </a:p>
          <a:p>
            <a:endParaRPr lang="en-US" sz="2800" dirty="0"/>
          </a:p>
          <a:p>
            <a:endParaRPr lang="en-US" sz="2800" dirty="0"/>
          </a:p>
          <a:p>
            <a:r>
              <a:rPr lang="en-US" sz="2800" dirty="0"/>
              <a:t>Step 4: Open tutorial HTML file in GitHub page.</a:t>
            </a:r>
          </a:p>
          <a:p>
            <a:endParaRPr lang="en-US" sz="2800" dirty="0"/>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838200" y="459221"/>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Copy folder and open </a:t>
            </a:r>
            <a:r>
              <a:rPr lang="en-US" sz="5400" dirty="0"/>
              <a:t>tutorial HTML </a:t>
            </a:r>
            <a:endParaRPr lang="en-US" sz="54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A26906E-52F8-9D48-B175-00571380D796}"/>
              </a:ext>
            </a:extLst>
          </p:cNvPr>
          <p:cNvPicPr>
            <a:picLocks noChangeAspect="1"/>
          </p:cNvPicPr>
          <p:nvPr/>
        </p:nvPicPr>
        <p:blipFill>
          <a:blip r:embed="rId3"/>
          <a:stretch>
            <a:fillRect/>
          </a:stretch>
        </p:blipFill>
        <p:spPr>
          <a:xfrm>
            <a:off x="1458356" y="4241095"/>
            <a:ext cx="8940800" cy="1270000"/>
          </a:xfrm>
          <a:prstGeom prst="rect">
            <a:avLst/>
          </a:prstGeom>
        </p:spPr>
      </p:pic>
      <p:sp>
        <p:nvSpPr>
          <p:cNvPr id="7" name="Down Arrow 6">
            <a:extLst>
              <a:ext uri="{FF2B5EF4-FFF2-40B4-BE49-F238E27FC236}">
                <a16:creationId xmlns:a16="http://schemas.microsoft.com/office/drawing/2014/main" id="{95560FCB-2A8E-F041-A8A7-ECBA47032335}"/>
              </a:ext>
            </a:extLst>
          </p:cNvPr>
          <p:cNvSpPr/>
          <p:nvPr/>
        </p:nvSpPr>
        <p:spPr>
          <a:xfrm rot="16200000">
            <a:off x="787147" y="4410687"/>
            <a:ext cx="442748" cy="1568647"/>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7B1859-729D-5547-8D27-B39B4A7734CA}"/>
              </a:ext>
            </a:extLst>
          </p:cNvPr>
          <p:cNvSpPr txBox="1"/>
          <p:nvPr/>
        </p:nvSpPr>
        <p:spPr>
          <a:xfrm>
            <a:off x="424627" y="5036254"/>
            <a:ext cx="1167788" cy="369332"/>
          </a:xfrm>
          <a:prstGeom prst="rect">
            <a:avLst/>
          </a:prstGeom>
          <a:noFill/>
        </p:spPr>
        <p:txBody>
          <a:bodyPr wrap="square" rtlCol="0">
            <a:spAutoFit/>
          </a:bodyPr>
          <a:lstStyle/>
          <a:p>
            <a:r>
              <a:rPr lang="en-US" dirty="0">
                <a:solidFill>
                  <a:schemeClr val="bg1"/>
                </a:solidFill>
              </a:rPr>
              <a:t>Click this</a:t>
            </a:r>
          </a:p>
        </p:txBody>
      </p:sp>
    </p:spTree>
    <p:extLst>
      <p:ext uri="{BB962C8B-B14F-4D97-AF65-F5344CB8AC3E}">
        <p14:creationId xmlns:p14="http://schemas.microsoft.com/office/powerpoint/2010/main" val="6846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FD670C-D00D-204F-9880-7F928BE5A157}"/>
              </a:ext>
            </a:extLst>
          </p:cNvPr>
          <p:cNvPicPr>
            <a:picLocks noChangeAspect="1"/>
          </p:cNvPicPr>
          <p:nvPr/>
        </p:nvPicPr>
        <p:blipFill>
          <a:blip r:embed="rId2"/>
          <a:stretch>
            <a:fillRect/>
          </a:stretch>
        </p:blipFill>
        <p:spPr>
          <a:xfrm>
            <a:off x="914399" y="1442724"/>
            <a:ext cx="9889475" cy="5235604"/>
          </a:xfrm>
          <a:prstGeom prst="rect">
            <a:avLst/>
          </a:prstGeom>
        </p:spPr>
      </p:pic>
      <p:sp>
        <p:nvSpPr>
          <p:cNvPr id="5" name="Rectangle 4">
            <a:extLst>
              <a:ext uri="{FF2B5EF4-FFF2-40B4-BE49-F238E27FC236}">
                <a16:creationId xmlns:a16="http://schemas.microsoft.com/office/drawing/2014/main" id="{26B7DCE9-A751-064D-B4B8-CB0171498996}"/>
              </a:ext>
            </a:extLst>
          </p:cNvPr>
          <p:cNvSpPr/>
          <p:nvPr/>
        </p:nvSpPr>
        <p:spPr>
          <a:xfrm>
            <a:off x="1007589" y="566965"/>
            <a:ext cx="9796285" cy="954107"/>
          </a:xfrm>
          <a:prstGeom prst="rect">
            <a:avLst/>
          </a:prstGeom>
        </p:spPr>
        <p:txBody>
          <a:bodyPr wrap="square">
            <a:spAutoFit/>
          </a:bodyPr>
          <a:lstStyle/>
          <a:p>
            <a:r>
              <a:rPr lang="en-US" sz="2800" dirty="0"/>
              <a:t>Step 5: Follow the tutorial HTML. Copy and paste each </a:t>
            </a:r>
            <a:r>
              <a:rPr lang="en-US" sz="2800" dirty="0" err="1"/>
              <a:t>cmd</a:t>
            </a:r>
            <a:r>
              <a:rPr lang="en-US" sz="2800" dirty="0"/>
              <a:t> to your “</a:t>
            </a:r>
            <a:r>
              <a:rPr lang="en-US" sz="2800" dirty="0">
                <a:solidFill>
                  <a:schemeClr val="accent1"/>
                </a:solidFill>
              </a:rPr>
              <a:t>Crane shell</a:t>
            </a:r>
            <a:r>
              <a:rPr lang="en-US" sz="2800" dirty="0"/>
              <a:t>” and run it.</a:t>
            </a:r>
          </a:p>
        </p:txBody>
      </p:sp>
    </p:spTree>
    <p:extLst>
      <p:ext uri="{BB962C8B-B14F-4D97-AF65-F5344CB8AC3E}">
        <p14:creationId xmlns:p14="http://schemas.microsoft.com/office/powerpoint/2010/main" val="1196586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793D1CD5-07DC-7B47-AABD-374748A72755}"/>
              </a:ext>
            </a:extLst>
          </p:cNvPr>
          <p:cNvSpPr>
            <a:spLocks noGrp="1"/>
          </p:cNvSpPr>
          <p:nvPr>
            <p:ph idx="1"/>
          </p:nvPr>
        </p:nvSpPr>
        <p:spPr>
          <a:xfrm>
            <a:off x="1616954" y="2657594"/>
            <a:ext cx="8958091" cy="1542811"/>
          </a:xfrm>
        </p:spPr>
        <p:txBody>
          <a:bodyPr>
            <a:normAutofit/>
          </a:bodyPr>
          <a:lstStyle/>
          <a:p>
            <a:pPr marL="0" indent="0" algn="ctr">
              <a:buNone/>
            </a:pPr>
            <a:r>
              <a:rPr lang="en-US" sz="6600" dirty="0">
                <a:latin typeface="Calibri" panose="020F0502020204030204" pitchFamily="34" charset="0"/>
                <a:cs typeface="Calibri" panose="020F0502020204030204" pitchFamily="34" charset="0"/>
              </a:rPr>
              <a:t>UHGG Genomes</a:t>
            </a:r>
          </a:p>
        </p:txBody>
      </p:sp>
      <p:sp>
        <p:nvSpPr>
          <p:cNvPr id="6" name="Title 1">
            <a:extLst>
              <a:ext uri="{FF2B5EF4-FFF2-40B4-BE49-F238E27FC236}">
                <a16:creationId xmlns:a16="http://schemas.microsoft.com/office/drawing/2014/main" id="{C8699E2C-84CC-1A47-A3AD-4292A0C889D7}"/>
              </a:ext>
            </a:extLst>
          </p:cNvPr>
          <p:cNvSpPr>
            <a:spLocks noGrp="1"/>
          </p:cNvSpPr>
          <p:nvPr>
            <p:ph type="title"/>
          </p:nvPr>
        </p:nvSpPr>
        <p:spPr>
          <a:xfrm>
            <a:off x="1437260" y="125337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1</a:t>
            </a:r>
          </a:p>
        </p:txBody>
      </p:sp>
    </p:spTree>
    <p:extLst>
      <p:ext uri="{BB962C8B-B14F-4D97-AF65-F5344CB8AC3E}">
        <p14:creationId xmlns:p14="http://schemas.microsoft.com/office/powerpoint/2010/main" val="183257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0977-7F88-0247-A50B-A1430FBC3C59}"/>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3" name="Content Placeholder 2">
            <a:extLst>
              <a:ext uri="{FF2B5EF4-FFF2-40B4-BE49-F238E27FC236}">
                <a16:creationId xmlns:a16="http://schemas.microsoft.com/office/drawing/2014/main" id="{1705824D-2007-9D47-8D0C-B455D78E31D7}"/>
              </a:ext>
            </a:extLst>
          </p:cNvPr>
          <p:cNvSpPr>
            <a:spLocks noGrp="1"/>
          </p:cNvSpPr>
          <p:nvPr>
            <p:ph idx="1"/>
          </p:nvPr>
        </p:nvSpPr>
        <p:spPr/>
        <p:txBody>
          <a:bodyPr/>
          <a:lstStyle/>
          <a:p>
            <a:r>
              <a:rPr lang="en-US" dirty="0"/>
              <a:t>A total of </a:t>
            </a:r>
            <a:r>
              <a:rPr lang="en-US" dirty="0">
                <a:solidFill>
                  <a:schemeClr val="accent1"/>
                </a:solidFill>
              </a:rPr>
              <a:t>289,232</a:t>
            </a:r>
            <a:r>
              <a:rPr lang="en-US" dirty="0"/>
              <a:t> prokaryotic genomes from the human gut microbiome were clustered into </a:t>
            </a:r>
            <a:r>
              <a:rPr lang="en-US" dirty="0">
                <a:solidFill>
                  <a:schemeClr val="accent1"/>
                </a:solidFill>
              </a:rPr>
              <a:t>4,744</a:t>
            </a:r>
            <a:r>
              <a:rPr lang="en-US" dirty="0"/>
              <a:t> species representatives.</a:t>
            </a:r>
          </a:p>
          <a:p>
            <a:endParaRPr lang="en-US" dirty="0"/>
          </a:p>
        </p:txBody>
      </p:sp>
      <p:pic>
        <p:nvPicPr>
          <p:cNvPr id="4" name="Picture 3">
            <a:extLst>
              <a:ext uri="{FF2B5EF4-FFF2-40B4-BE49-F238E27FC236}">
                <a16:creationId xmlns:a16="http://schemas.microsoft.com/office/drawing/2014/main" id="{4C31E6B1-ABEA-4E48-9AF7-A936A74354FD}"/>
              </a:ext>
            </a:extLst>
          </p:cNvPr>
          <p:cNvPicPr>
            <a:picLocks noChangeAspect="1"/>
          </p:cNvPicPr>
          <p:nvPr/>
        </p:nvPicPr>
        <p:blipFill>
          <a:blip r:embed="rId2"/>
          <a:stretch>
            <a:fillRect/>
          </a:stretch>
        </p:blipFill>
        <p:spPr>
          <a:xfrm>
            <a:off x="610862" y="2784450"/>
            <a:ext cx="10970276" cy="3930161"/>
          </a:xfrm>
          <a:prstGeom prst="rect">
            <a:avLst/>
          </a:prstGeom>
        </p:spPr>
      </p:pic>
    </p:spTree>
    <p:extLst>
      <p:ext uri="{BB962C8B-B14F-4D97-AF65-F5344CB8AC3E}">
        <p14:creationId xmlns:p14="http://schemas.microsoft.com/office/powerpoint/2010/main" val="119010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A9BB50-9758-344B-9E11-3E41ADCF2EDF}"/>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6" name="Content Placeholder 2">
            <a:extLst>
              <a:ext uri="{FF2B5EF4-FFF2-40B4-BE49-F238E27FC236}">
                <a16:creationId xmlns:a16="http://schemas.microsoft.com/office/drawing/2014/main" id="{1E477F26-7701-9142-ADAC-3A2B5034CCF3}"/>
              </a:ext>
            </a:extLst>
          </p:cNvPr>
          <p:cNvSpPr>
            <a:spLocks noGrp="1"/>
          </p:cNvSpPr>
          <p:nvPr>
            <p:ph idx="1"/>
          </p:nvPr>
        </p:nvSpPr>
        <p:spPr>
          <a:xfrm>
            <a:off x="838200" y="2012912"/>
            <a:ext cx="10515600" cy="3826028"/>
          </a:xfrm>
        </p:spPr>
        <p:txBody>
          <a:bodyPr>
            <a:normAutofit/>
          </a:bodyPr>
          <a:lstStyle/>
          <a:p>
            <a:r>
              <a:rPr lang="en-US" dirty="0"/>
              <a:t>The “</a:t>
            </a:r>
            <a:r>
              <a:rPr lang="en-US" dirty="0">
                <a:solidFill>
                  <a:schemeClr val="accent1"/>
                </a:solidFill>
              </a:rPr>
              <a:t>genomes-</a:t>
            </a:r>
            <a:r>
              <a:rPr lang="en-US" dirty="0" err="1">
                <a:solidFill>
                  <a:schemeClr val="accent1"/>
                </a:solidFill>
              </a:rPr>
              <a:t>all_metadata.tsv</a:t>
            </a:r>
            <a:r>
              <a:rPr lang="en-US" dirty="0"/>
              <a:t>” was downloaded from this web link: </a:t>
            </a:r>
            <a:r>
              <a:rPr lang="en-US" dirty="0">
                <a:hlinkClick r:id="rId2"/>
              </a:rPr>
              <a:t>http://ftp.ebi.ac.uk/pub/databases/metagenomics/mgnify_genomes/human-gut/v2.0</a:t>
            </a:r>
            <a:endParaRPr lang="en-US" dirty="0"/>
          </a:p>
          <a:p>
            <a:endParaRPr lang="en-US" dirty="0"/>
          </a:p>
          <a:p>
            <a:r>
              <a:rPr lang="en-US" b="1" dirty="0">
                <a:solidFill>
                  <a:srgbClr val="FF0000"/>
                </a:solidFill>
              </a:rPr>
              <a:t>Bacteroides: </a:t>
            </a:r>
            <a:r>
              <a:rPr lang="en-US" dirty="0"/>
              <a:t>one of the most important genus in human gut microbiome; </a:t>
            </a:r>
            <a:r>
              <a:rPr lang="en-US" dirty="0" err="1"/>
              <a:t>CAZyme</a:t>
            </a:r>
            <a:r>
              <a:rPr lang="en-US" dirty="0"/>
              <a:t> and PULs are well-studied for this genus.</a:t>
            </a:r>
          </a:p>
          <a:p>
            <a:endParaRPr lang="en-US" dirty="0"/>
          </a:p>
        </p:txBody>
      </p:sp>
    </p:spTree>
    <p:extLst>
      <p:ext uri="{BB962C8B-B14F-4D97-AF65-F5344CB8AC3E}">
        <p14:creationId xmlns:p14="http://schemas.microsoft.com/office/powerpoint/2010/main" val="3350473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5ED2-445D-7247-B3D9-0DE021BC5B1D}"/>
              </a:ext>
            </a:extLst>
          </p:cNvPr>
          <p:cNvSpPr>
            <a:spLocks noGrp="1"/>
          </p:cNvSpPr>
          <p:nvPr>
            <p:ph type="title"/>
          </p:nvPr>
        </p:nvSpPr>
        <p:spPr/>
        <p:txBody>
          <a:bodyPr/>
          <a:lstStyle/>
          <a:p>
            <a:r>
              <a:rPr lang="en-US" dirty="0"/>
              <a:t>acknowledgements</a:t>
            </a:r>
          </a:p>
        </p:txBody>
      </p:sp>
      <p:pic>
        <p:nvPicPr>
          <p:cNvPr id="5" name="Picture 4">
            <a:extLst>
              <a:ext uri="{FF2B5EF4-FFF2-40B4-BE49-F238E27FC236}">
                <a16:creationId xmlns:a16="http://schemas.microsoft.com/office/drawing/2014/main" id="{D2C3B0D8-0C9A-124B-9107-05537A8C3A24}"/>
              </a:ext>
            </a:extLst>
          </p:cNvPr>
          <p:cNvPicPr>
            <a:picLocks noChangeAspect="1"/>
          </p:cNvPicPr>
          <p:nvPr/>
        </p:nvPicPr>
        <p:blipFill>
          <a:blip r:embed="rId2"/>
          <a:stretch>
            <a:fillRect/>
          </a:stretch>
        </p:blipFill>
        <p:spPr>
          <a:xfrm>
            <a:off x="2160638" y="1821316"/>
            <a:ext cx="7870723" cy="4298998"/>
          </a:xfrm>
          <a:prstGeom prst="rect">
            <a:avLst/>
          </a:prstGeom>
        </p:spPr>
      </p:pic>
      <p:sp>
        <p:nvSpPr>
          <p:cNvPr id="6" name="TextBox 5">
            <a:extLst>
              <a:ext uri="{FF2B5EF4-FFF2-40B4-BE49-F238E27FC236}">
                <a16:creationId xmlns:a16="http://schemas.microsoft.com/office/drawing/2014/main" id="{EB57F825-366F-FB4D-A286-970BF528713C}"/>
              </a:ext>
            </a:extLst>
          </p:cNvPr>
          <p:cNvSpPr txBox="1"/>
          <p:nvPr/>
        </p:nvSpPr>
        <p:spPr>
          <a:xfrm>
            <a:off x="2928257" y="6142083"/>
            <a:ext cx="939103" cy="400110"/>
          </a:xfrm>
          <a:prstGeom prst="rect">
            <a:avLst/>
          </a:prstGeom>
          <a:noFill/>
        </p:spPr>
        <p:txBody>
          <a:bodyPr wrap="none" rtlCol="0">
            <a:spAutoFit/>
          </a:bodyPr>
          <a:lstStyle/>
          <a:p>
            <a:r>
              <a:rPr lang="en-US" sz="2000" dirty="0">
                <a:solidFill>
                  <a:srgbClr val="FF0000"/>
                </a:solidFill>
              </a:rPr>
              <a:t>Yuchen</a:t>
            </a:r>
          </a:p>
        </p:txBody>
      </p:sp>
      <p:sp>
        <p:nvSpPr>
          <p:cNvPr id="10" name="TextBox 9">
            <a:extLst>
              <a:ext uri="{FF2B5EF4-FFF2-40B4-BE49-F238E27FC236}">
                <a16:creationId xmlns:a16="http://schemas.microsoft.com/office/drawing/2014/main" id="{C353DBDA-0995-2B4C-B258-9AC2BA88C765}"/>
              </a:ext>
            </a:extLst>
          </p:cNvPr>
          <p:cNvSpPr txBox="1"/>
          <p:nvPr/>
        </p:nvSpPr>
        <p:spPr>
          <a:xfrm>
            <a:off x="4963886" y="6142083"/>
            <a:ext cx="667940" cy="400110"/>
          </a:xfrm>
          <a:prstGeom prst="rect">
            <a:avLst/>
          </a:prstGeom>
          <a:noFill/>
        </p:spPr>
        <p:txBody>
          <a:bodyPr wrap="none" rtlCol="0">
            <a:spAutoFit/>
          </a:bodyPr>
          <a:lstStyle/>
          <a:p>
            <a:r>
              <a:rPr lang="en-US" sz="2000" dirty="0">
                <a:solidFill>
                  <a:srgbClr val="FF0000"/>
                </a:solidFill>
              </a:rPr>
              <a:t>Tang</a:t>
            </a:r>
          </a:p>
        </p:txBody>
      </p:sp>
      <p:sp>
        <p:nvSpPr>
          <p:cNvPr id="12" name="TextBox 11">
            <a:extLst>
              <a:ext uri="{FF2B5EF4-FFF2-40B4-BE49-F238E27FC236}">
                <a16:creationId xmlns:a16="http://schemas.microsoft.com/office/drawing/2014/main" id="{70F3920C-29FC-9E49-8EEF-92133A34471A}"/>
              </a:ext>
            </a:extLst>
          </p:cNvPr>
          <p:cNvSpPr txBox="1"/>
          <p:nvPr/>
        </p:nvSpPr>
        <p:spPr>
          <a:xfrm>
            <a:off x="7249886" y="6142083"/>
            <a:ext cx="901144" cy="400110"/>
          </a:xfrm>
          <a:prstGeom prst="rect">
            <a:avLst/>
          </a:prstGeom>
          <a:noFill/>
        </p:spPr>
        <p:txBody>
          <a:bodyPr wrap="none" rtlCol="0">
            <a:spAutoFit/>
          </a:bodyPr>
          <a:lstStyle/>
          <a:p>
            <a:r>
              <a:rPr lang="en-US" sz="2000" dirty="0"/>
              <a:t>Bowen</a:t>
            </a:r>
          </a:p>
        </p:txBody>
      </p:sp>
      <p:sp>
        <p:nvSpPr>
          <p:cNvPr id="13" name="TextBox 12">
            <a:extLst>
              <a:ext uri="{FF2B5EF4-FFF2-40B4-BE49-F238E27FC236}">
                <a16:creationId xmlns:a16="http://schemas.microsoft.com/office/drawing/2014/main" id="{F0E788EB-24D4-4F4C-94A6-9ED8D1E7633F}"/>
              </a:ext>
            </a:extLst>
          </p:cNvPr>
          <p:cNvSpPr txBox="1"/>
          <p:nvPr/>
        </p:nvSpPr>
        <p:spPr>
          <a:xfrm>
            <a:off x="8398763" y="6132956"/>
            <a:ext cx="910762" cy="400110"/>
          </a:xfrm>
          <a:prstGeom prst="rect">
            <a:avLst/>
          </a:prstGeom>
          <a:noFill/>
        </p:spPr>
        <p:txBody>
          <a:bodyPr wrap="none" rtlCol="0">
            <a:spAutoFit/>
          </a:bodyPr>
          <a:lstStyle/>
          <a:p>
            <a:r>
              <a:rPr lang="en-US" sz="2000" dirty="0" err="1"/>
              <a:t>Jinfang</a:t>
            </a:r>
            <a:endParaRPr lang="en-US" sz="2000" dirty="0"/>
          </a:p>
        </p:txBody>
      </p:sp>
      <p:sp>
        <p:nvSpPr>
          <p:cNvPr id="14" name="TextBox 13">
            <a:extLst>
              <a:ext uri="{FF2B5EF4-FFF2-40B4-BE49-F238E27FC236}">
                <a16:creationId xmlns:a16="http://schemas.microsoft.com/office/drawing/2014/main" id="{447D0188-C39E-AC40-9235-901FA4E17E09}"/>
              </a:ext>
            </a:extLst>
          </p:cNvPr>
          <p:cNvSpPr txBox="1"/>
          <p:nvPr/>
        </p:nvSpPr>
        <p:spPr>
          <a:xfrm>
            <a:off x="3830903" y="1451984"/>
            <a:ext cx="690895" cy="400110"/>
          </a:xfrm>
          <a:prstGeom prst="rect">
            <a:avLst/>
          </a:prstGeom>
          <a:noFill/>
        </p:spPr>
        <p:txBody>
          <a:bodyPr wrap="none" rtlCol="0">
            <a:spAutoFit/>
          </a:bodyPr>
          <a:lstStyle/>
          <a:p>
            <a:r>
              <a:rPr lang="en-US" sz="2000" dirty="0"/>
              <a:t>Jerry</a:t>
            </a:r>
          </a:p>
        </p:txBody>
      </p:sp>
      <p:sp>
        <p:nvSpPr>
          <p:cNvPr id="15" name="TextBox 14">
            <a:extLst>
              <a:ext uri="{FF2B5EF4-FFF2-40B4-BE49-F238E27FC236}">
                <a16:creationId xmlns:a16="http://schemas.microsoft.com/office/drawing/2014/main" id="{2156B03A-442A-6C49-AEB4-A0082C3F71F6}"/>
              </a:ext>
            </a:extLst>
          </p:cNvPr>
          <p:cNvSpPr txBox="1"/>
          <p:nvPr/>
        </p:nvSpPr>
        <p:spPr>
          <a:xfrm>
            <a:off x="5708148" y="1451984"/>
            <a:ext cx="869149" cy="400110"/>
          </a:xfrm>
          <a:prstGeom prst="rect">
            <a:avLst/>
          </a:prstGeom>
          <a:noFill/>
        </p:spPr>
        <p:txBody>
          <a:bodyPr wrap="none" rtlCol="0">
            <a:spAutoFit/>
          </a:bodyPr>
          <a:lstStyle/>
          <a:p>
            <a:r>
              <a:rPr lang="en-US" sz="2000" dirty="0"/>
              <a:t>Arthur</a:t>
            </a:r>
          </a:p>
        </p:txBody>
      </p:sp>
      <p:pic>
        <p:nvPicPr>
          <p:cNvPr id="7" name="Picture 6">
            <a:extLst>
              <a:ext uri="{FF2B5EF4-FFF2-40B4-BE49-F238E27FC236}">
                <a16:creationId xmlns:a16="http://schemas.microsoft.com/office/drawing/2014/main" id="{7E2DEE0F-06A8-7046-A27B-FF804598EF73}"/>
              </a:ext>
            </a:extLst>
          </p:cNvPr>
          <p:cNvPicPr>
            <a:picLocks noChangeAspect="1"/>
          </p:cNvPicPr>
          <p:nvPr/>
        </p:nvPicPr>
        <p:blipFill>
          <a:blip r:embed="rId3"/>
          <a:stretch>
            <a:fillRect/>
          </a:stretch>
        </p:blipFill>
        <p:spPr>
          <a:xfrm>
            <a:off x="9013992" y="1915884"/>
            <a:ext cx="931075" cy="1101271"/>
          </a:xfrm>
          <a:prstGeom prst="rect">
            <a:avLst/>
          </a:prstGeom>
        </p:spPr>
      </p:pic>
      <p:sp>
        <p:nvSpPr>
          <p:cNvPr id="17" name="TextBox 16">
            <a:extLst>
              <a:ext uri="{FF2B5EF4-FFF2-40B4-BE49-F238E27FC236}">
                <a16:creationId xmlns:a16="http://schemas.microsoft.com/office/drawing/2014/main" id="{5629889C-A34C-364F-BB55-446BAD6B9E71}"/>
              </a:ext>
            </a:extLst>
          </p:cNvPr>
          <p:cNvSpPr txBox="1"/>
          <p:nvPr/>
        </p:nvSpPr>
        <p:spPr>
          <a:xfrm>
            <a:off x="9080220" y="1429443"/>
            <a:ext cx="580672" cy="400110"/>
          </a:xfrm>
          <a:prstGeom prst="rect">
            <a:avLst/>
          </a:prstGeom>
          <a:noFill/>
        </p:spPr>
        <p:txBody>
          <a:bodyPr wrap="none" rtlCol="0">
            <a:spAutoFit/>
          </a:bodyPr>
          <a:lstStyle/>
          <a:p>
            <a:r>
              <a:rPr lang="en-US" sz="2000" dirty="0" err="1"/>
              <a:t>Ved</a:t>
            </a:r>
            <a:endParaRPr lang="en-US" sz="2000" dirty="0"/>
          </a:p>
        </p:txBody>
      </p:sp>
    </p:spTree>
    <p:extLst>
      <p:ext uri="{BB962C8B-B14F-4D97-AF65-F5344CB8AC3E}">
        <p14:creationId xmlns:p14="http://schemas.microsoft.com/office/powerpoint/2010/main" val="1747066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BF7A-39DF-0E4D-B70F-680141FF45C0}"/>
              </a:ext>
            </a:extLst>
          </p:cNvPr>
          <p:cNvSpPr>
            <a:spLocks noGrp="1"/>
          </p:cNvSpPr>
          <p:nvPr>
            <p:ph type="title"/>
          </p:nvPr>
        </p:nvSpPr>
        <p:spPr/>
        <p:txBody>
          <a:bodyPr>
            <a:normAutofit/>
          </a:bodyPr>
          <a:lstStyle/>
          <a:p>
            <a:pPr marL="571500" indent="-571500">
              <a:buFont typeface="Wingdings" pitchFamily="2" charset="2"/>
              <a:buChar char="v"/>
            </a:pPr>
            <a:r>
              <a:rPr lang="en-US" sz="4000" dirty="0">
                <a:latin typeface="+mn-lt"/>
              </a:rPr>
              <a:t>45 Bacteroides genomes from UHGG</a:t>
            </a:r>
          </a:p>
        </p:txBody>
      </p:sp>
      <p:sp>
        <p:nvSpPr>
          <p:cNvPr id="3" name="Content Placeholder 2">
            <a:extLst>
              <a:ext uri="{FF2B5EF4-FFF2-40B4-BE49-F238E27FC236}">
                <a16:creationId xmlns:a16="http://schemas.microsoft.com/office/drawing/2014/main" id="{020531FF-3840-004E-9F03-6E2A36E23F05}"/>
              </a:ext>
            </a:extLst>
          </p:cNvPr>
          <p:cNvSpPr>
            <a:spLocks noGrp="1"/>
          </p:cNvSpPr>
          <p:nvPr>
            <p:ph idx="1"/>
          </p:nvPr>
        </p:nvSpPr>
        <p:spPr>
          <a:xfrm>
            <a:off x="838200" y="2226796"/>
            <a:ext cx="10515600" cy="3028985"/>
          </a:xfrm>
        </p:spPr>
        <p:txBody>
          <a:bodyPr>
            <a:normAutofit/>
          </a:bodyPr>
          <a:lstStyle/>
          <a:p>
            <a:pPr marL="514350" indent="-514350">
              <a:buAutoNum type="arabicPeriod"/>
            </a:pPr>
            <a:r>
              <a:rPr lang="en-US" dirty="0"/>
              <a:t>Select representative species genomes in Bacteroides genus (n=45).</a:t>
            </a:r>
          </a:p>
          <a:p>
            <a:pPr marL="514350" indent="-514350">
              <a:buAutoNum type="arabicPeriod"/>
            </a:pPr>
            <a:r>
              <a:rPr lang="en-US" dirty="0"/>
              <a:t>Download genomes.</a:t>
            </a:r>
            <a:endParaRPr lang="en-US" altLang="zh-CN" dirty="0"/>
          </a:p>
          <a:p>
            <a:pPr marL="514350" indent="-514350">
              <a:buAutoNum type="arabicPeriod"/>
            </a:pPr>
            <a:r>
              <a:rPr lang="en-US" dirty="0"/>
              <a:t>Collect metadata information: genome id, species name, genome types, genome length, protein count, contig N50, completeness, country and continent. </a:t>
            </a:r>
          </a:p>
          <a:p>
            <a:pPr marL="514350" indent="-514350">
              <a:buAutoNum type="arabicPeriod"/>
            </a:pPr>
            <a:r>
              <a:rPr lang="en-US" dirty="0"/>
              <a:t>Visualize metadata information for 45 genomes.</a:t>
            </a:r>
          </a:p>
        </p:txBody>
      </p:sp>
    </p:spTree>
    <p:extLst>
      <p:ext uri="{BB962C8B-B14F-4D97-AF65-F5344CB8AC3E}">
        <p14:creationId xmlns:p14="http://schemas.microsoft.com/office/powerpoint/2010/main" val="141644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221D6-1B19-C946-827E-B3CDB47A177B}"/>
              </a:ext>
            </a:extLst>
          </p:cNvPr>
          <p:cNvSpPr>
            <a:spLocks noGrp="1"/>
          </p:cNvSpPr>
          <p:nvPr>
            <p:ph idx="1"/>
          </p:nvPr>
        </p:nvSpPr>
        <p:spPr>
          <a:xfrm>
            <a:off x="708681" y="2889696"/>
            <a:ext cx="6287814" cy="2774776"/>
          </a:xfrm>
        </p:spPr>
        <p:txBody>
          <a:bodyPr>
            <a:normAutofit/>
          </a:bodyPr>
          <a:lstStyle/>
          <a:p>
            <a:pPr marL="514350" indent="-514350">
              <a:buFont typeface="+mj-lt"/>
              <a:buAutoNum type="arabicPeriod"/>
            </a:pPr>
            <a:r>
              <a:rPr lang="en-US" dirty="0"/>
              <a:t>Click “</a:t>
            </a:r>
            <a:r>
              <a:rPr lang="en-US" b="1" dirty="0">
                <a:solidFill>
                  <a:schemeClr val="accent1"/>
                </a:solidFill>
              </a:rPr>
              <a:t>Interactive Apps</a:t>
            </a:r>
            <a:r>
              <a:rPr lang="en-US" dirty="0"/>
              <a:t>” at the top bar.</a:t>
            </a:r>
          </a:p>
          <a:p>
            <a:pPr marL="514350" indent="-514350">
              <a:buFont typeface="+mj-lt"/>
              <a:buAutoNum type="arabicPeriod"/>
            </a:pPr>
            <a:endParaRPr lang="en-US" dirty="0"/>
          </a:p>
          <a:p>
            <a:pPr marL="514350" indent="-514350">
              <a:buFont typeface="+mj-lt"/>
              <a:buAutoNum type="arabicPeriod"/>
            </a:pPr>
            <a:r>
              <a:rPr lang="en-US" dirty="0"/>
              <a:t>Click “</a:t>
            </a:r>
            <a:r>
              <a:rPr lang="en-US" b="1" dirty="0" err="1">
                <a:solidFill>
                  <a:schemeClr val="accent1"/>
                </a:solidFill>
              </a:rPr>
              <a:t>Rstudio</a:t>
            </a:r>
            <a:r>
              <a:rPr lang="en-US" b="1" dirty="0">
                <a:solidFill>
                  <a:schemeClr val="accent1"/>
                </a:solidFill>
              </a:rPr>
              <a:t> Server</a:t>
            </a:r>
            <a:r>
              <a:rPr lang="en-US" dirty="0"/>
              <a:t>” to start the </a:t>
            </a:r>
            <a:r>
              <a:rPr lang="en-US" dirty="0" err="1"/>
              <a:t>Rstudio</a:t>
            </a:r>
            <a:r>
              <a:rPr lang="en-US" dirty="0"/>
              <a:t>.</a:t>
            </a:r>
          </a:p>
        </p:txBody>
      </p:sp>
      <p:sp>
        <p:nvSpPr>
          <p:cNvPr id="4" name="Title 1">
            <a:extLst>
              <a:ext uri="{FF2B5EF4-FFF2-40B4-BE49-F238E27FC236}">
                <a16:creationId xmlns:a16="http://schemas.microsoft.com/office/drawing/2014/main" id="{500E1255-D49F-D444-B2D7-C80F41071771}"/>
              </a:ext>
            </a:extLst>
          </p:cNvPr>
          <p:cNvSpPr>
            <a:spLocks noGrp="1"/>
          </p:cNvSpPr>
          <p:nvPr>
            <p:ph type="title"/>
          </p:nvPr>
        </p:nvSpPr>
        <p:spPr>
          <a:xfrm>
            <a:off x="838200" y="967617"/>
            <a:ext cx="5386330" cy="1325563"/>
          </a:xfrm>
        </p:spPr>
        <p:txBody>
          <a:bodyPr>
            <a:normAutofit/>
          </a:bodyPr>
          <a:lstStyle/>
          <a:p>
            <a:r>
              <a:rPr lang="en-US" dirty="0"/>
              <a:t>Use Crane OnDemand </a:t>
            </a:r>
            <a:r>
              <a:rPr lang="en-US" dirty="0" err="1"/>
              <a:t>Rstudio</a:t>
            </a:r>
            <a:r>
              <a:rPr lang="en-US" dirty="0"/>
              <a:t> server:</a:t>
            </a:r>
          </a:p>
        </p:txBody>
      </p:sp>
      <p:pic>
        <p:nvPicPr>
          <p:cNvPr id="5" name="Picture 4">
            <a:extLst>
              <a:ext uri="{FF2B5EF4-FFF2-40B4-BE49-F238E27FC236}">
                <a16:creationId xmlns:a16="http://schemas.microsoft.com/office/drawing/2014/main" id="{68F22E60-F462-0D4F-BEE2-45061DD48C6F}"/>
              </a:ext>
            </a:extLst>
          </p:cNvPr>
          <p:cNvPicPr>
            <a:picLocks noChangeAspect="1"/>
          </p:cNvPicPr>
          <p:nvPr/>
        </p:nvPicPr>
        <p:blipFill rotWithShape="1">
          <a:blip r:embed="rId2"/>
          <a:srcRect b="1891"/>
          <a:stretch/>
        </p:blipFill>
        <p:spPr>
          <a:xfrm>
            <a:off x="7768460" y="822923"/>
            <a:ext cx="2728408" cy="5274387"/>
          </a:xfrm>
          <a:prstGeom prst="rect">
            <a:avLst/>
          </a:prstGeom>
        </p:spPr>
      </p:pic>
      <p:sp>
        <p:nvSpPr>
          <p:cNvPr id="6" name="Rounded Rectangle 5">
            <a:extLst>
              <a:ext uri="{FF2B5EF4-FFF2-40B4-BE49-F238E27FC236}">
                <a16:creationId xmlns:a16="http://schemas.microsoft.com/office/drawing/2014/main" id="{4E1C194B-3076-8A45-9A4F-32CBF5BFE37A}"/>
              </a:ext>
            </a:extLst>
          </p:cNvPr>
          <p:cNvSpPr/>
          <p:nvPr/>
        </p:nvSpPr>
        <p:spPr>
          <a:xfrm>
            <a:off x="7672206" y="5431542"/>
            <a:ext cx="2179104" cy="380514"/>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C9DE33-5C22-EE4C-A305-A62A4EFF28A6}"/>
              </a:ext>
            </a:extLst>
          </p:cNvPr>
          <p:cNvPicPr>
            <a:picLocks noChangeAspect="1"/>
          </p:cNvPicPr>
          <p:nvPr/>
        </p:nvPicPr>
        <p:blipFill rotWithShape="1">
          <a:blip r:embed="rId3"/>
          <a:srcRect b="32788"/>
          <a:stretch/>
        </p:blipFill>
        <p:spPr>
          <a:xfrm>
            <a:off x="1646180" y="63228"/>
            <a:ext cx="9156700" cy="759695"/>
          </a:xfrm>
          <a:prstGeom prst="rect">
            <a:avLst/>
          </a:prstGeom>
        </p:spPr>
      </p:pic>
      <p:sp>
        <p:nvSpPr>
          <p:cNvPr id="9" name="Down Arrow 8">
            <a:extLst>
              <a:ext uri="{FF2B5EF4-FFF2-40B4-BE49-F238E27FC236}">
                <a16:creationId xmlns:a16="http://schemas.microsoft.com/office/drawing/2014/main" id="{4E549EA1-8FF2-0847-BA80-C0A72D579130}"/>
              </a:ext>
            </a:extLst>
          </p:cNvPr>
          <p:cNvSpPr/>
          <p:nvPr/>
        </p:nvSpPr>
        <p:spPr>
          <a:xfrm rot="5400000">
            <a:off x="10363671" y="515934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61FDB5AB-8822-5744-AC23-04DF6EDC203A}"/>
              </a:ext>
            </a:extLst>
          </p:cNvPr>
          <p:cNvSpPr/>
          <p:nvPr/>
        </p:nvSpPr>
        <p:spPr>
          <a:xfrm rot="5400000">
            <a:off x="10119051" y="16801"/>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4EC476-5F97-DA49-8E0B-5E498306353F}"/>
              </a:ext>
            </a:extLst>
          </p:cNvPr>
          <p:cNvSpPr txBox="1"/>
          <p:nvPr/>
        </p:nvSpPr>
        <p:spPr>
          <a:xfrm>
            <a:off x="10336033" y="294590"/>
            <a:ext cx="321669" cy="369332"/>
          </a:xfrm>
          <a:prstGeom prst="rect">
            <a:avLst/>
          </a:prstGeom>
          <a:noFill/>
        </p:spPr>
        <p:txBody>
          <a:bodyPr wrap="square" rtlCol="0">
            <a:spAutoFit/>
          </a:bodyPr>
          <a:lstStyle/>
          <a:p>
            <a:r>
              <a:rPr lang="en-US" dirty="0">
                <a:solidFill>
                  <a:schemeClr val="bg1"/>
                </a:solidFill>
              </a:rPr>
              <a:t>1</a:t>
            </a:r>
          </a:p>
        </p:txBody>
      </p:sp>
      <p:sp>
        <p:nvSpPr>
          <p:cNvPr id="14" name="TextBox 13">
            <a:extLst>
              <a:ext uri="{FF2B5EF4-FFF2-40B4-BE49-F238E27FC236}">
                <a16:creationId xmlns:a16="http://schemas.microsoft.com/office/drawing/2014/main" id="{2AD8D8E0-AEE2-354D-8D3A-EB4B7BFED6D7}"/>
              </a:ext>
            </a:extLst>
          </p:cNvPr>
          <p:cNvSpPr txBox="1"/>
          <p:nvPr/>
        </p:nvSpPr>
        <p:spPr>
          <a:xfrm>
            <a:off x="10496867" y="5437133"/>
            <a:ext cx="321669" cy="369332"/>
          </a:xfrm>
          <a:prstGeom prst="rect">
            <a:avLst/>
          </a:prstGeom>
          <a:noFill/>
        </p:spPr>
        <p:txBody>
          <a:bodyPr wrap="square" rtlCol="0">
            <a:spAutoFit/>
          </a:bodyPr>
          <a:lstStyle/>
          <a:p>
            <a:r>
              <a:rPr lang="en-US" dirty="0">
                <a:solidFill>
                  <a:schemeClr val="bg1"/>
                </a:solidFill>
              </a:rPr>
              <a:t>2</a:t>
            </a:r>
          </a:p>
        </p:txBody>
      </p:sp>
    </p:spTree>
    <p:extLst>
      <p:ext uri="{BB962C8B-B14F-4D97-AF65-F5344CB8AC3E}">
        <p14:creationId xmlns:p14="http://schemas.microsoft.com/office/powerpoint/2010/main" val="6683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6085A0-2F04-2F4C-A1A8-77C1DF027247}"/>
              </a:ext>
            </a:extLst>
          </p:cNvPr>
          <p:cNvPicPr>
            <a:picLocks noChangeAspect="1"/>
          </p:cNvPicPr>
          <p:nvPr/>
        </p:nvPicPr>
        <p:blipFill>
          <a:blip r:embed="rId2"/>
          <a:stretch>
            <a:fillRect/>
          </a:stretch>
        </p:blipFill>
        <p:spPr>
          <a:xfrm>
            <a:off x="6616475" y="0"/>
            <a:ext cx="4863291" cy="6858000"/>
          </a:xfrm>
          <a:prstGeom prst="rect">
            <a:avLst/>
          </a:prstGeom>
        </p:spPr>
      </p:pic>
      <p:sp>
        <p:nvSpPr>
          <p:cNvPr id="3" name="Content Placeholder 2">
            <a:extLst>
              <a:ext uri="{FF2B5EF4-FFF2-40B4-BE49-F238E27FC236}">
                <a16:creationId xmlns:a16="http://schemas.microsoft.com/office/drawing/2014/main" id="{FECC8D7E-7DD6-5D43-B5FB-9929623CB6DE}"/>
              </a:ext>
            </a:extLst>
          </p:cNvPr>
          <p:cNvSpPr>
            <a:spLocks noGrp="1"/>
          </p:cNvSpPr>
          <p:nvPr>
            <p:ph idx="1"/>
          </p:nvPr>
        </p:nvSpPr>
        <p:spPr>
          <a:xfrm>
            <a:off x="585953" y="2453009"/>
            <a:ext cx="5951483" cy="2052692"/>
          </a:xfrm>
        </p:spPr>
        <p:txBody>
          <a:bodyPr/>
          <a:lstStyle/>
          <a:p>
            <a:pPr marL="0" indent="0">
              <a:buNone/>
            </a:pPr>
            <a:r>
              <a:rPr lang="en-US" dirty="0"/>
              <a:t>3. Set running time to </a:t>
            </a:r>
            <a:r>
              <a:rPr lang="en-US" b="1" dirty="0">
                <a:solidFill>
                  <a:schemeClr val="accent1"/>
                </a:solidFill>
              </a:rPr>
              <a:t>1 or 2 hrs</a:t>
            </a:r>
            <a:r>
              <a:rPr lang="en-US" dirty="0"/>
              <a:t>.</a:t>
            </a:r>
          </a:p>
          <a:p>
            <a:pPr marL="0" indent="0">
              <a:buNone/>
            </a:pPr>
            <a:endParaRPr lang="en-US" dirty="0"/>
          </a:p>
          <a:p>
            <a:pPr marL="0" indent="0">
              <a:buNone/>
            </a:pPr>
            <a:r>
              <a:rPr lang="en-US" dirty="0"/>
              <a:t>4. Click “</a:t>
            </a:r>
            <a:r>
              <a:rPr lang="en-US" b="1" dirty="0">
                <a:solidFill>
                  <a:schemeClr val="accent1"/>
                </a:solidFill>
              </a:rPr>
              <a:t>Launch</a:t>
            </a:r>
            <a:r>
              <a:rPr lang="en-US" dirty="0"/>
              <a:t>” at the bottom of the page.</a:t>
            </a:r>
          </a:p>
        </p:txBody>
      </p:sp>
      <p:sp>
        <p:nvSpPr>
          <p:cNvPr id="6" name="Down Arrow 5">
            <a:extLst>
              <a:ext uri="{FF2B5EF4-FFF2-40B4-BE49-F238E27FC236}">
                <a16:creationId xmlns:a16="http://schemas.microsoft.com/office/drawing/2014/main" id="{B0240A08-5785-4E47-B2E1-CF499BB18E7D}"/>
              </a:ext>
            </a:extLst>
          </p:cNvPr>
          <p:cNvSpPr/>
          <p:nvPr/>
        </p:nvSpPr>
        <p:spPr>
          <a:xfrm>
            <a:off x="8755117"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DDC21ED-93FB-0D48-9A6A-51F08A98B10F}"/>
              </a:ext>
            </a:extLst>
          </p:cNvPr>
          <p:cNvSpPr txBox="1"/>
          <p:nvPr/>
        </p:nvSpPr>
        <p:spPr>
          <a:xfrm>
            <a:off x="8844666" y="5423988"/>
            <a:ext cx="321669" cy="369332"/>
          </a:xfrm>
          <a:prstGeom prst="rect">
            <a:avLst/>
          </a:prstGeom>
          <a:noFill/>
        </p:spPr>
        <p:txBody>
          <a:bodyPr wrap="square" rtlCol="0">
            <a:spAutoFit/>
          </a:bodyPr>
          <a:lstStyle/>
          <a:p>
            <a:r>
              <a:rPr lang="en-US" dirty="0">
                <a:solidFill>
                  <a:schemeClr val="bg1"/>
                </a:solidFill>
              </a:rPr>
              <a:t>3</a:t>
            </a:r>
          </a:p>
        </p:txBody>
      </p:sp>
      <p:pic>
        <p:nvPicPr>
          <p:cNvPr id="9" name="Picture 8">
            <a:extLst>
              <a:ext uri="{FF2B5EF4-FFF2-40B4-BE49-F238E27FC236}">
                <a16:creationId xmlns:a16="http://schemas.microsoft.com/office/drawing/2014/main" id="{7223CF26-F92A-074D-9083-433141E7881F}"/>
              </a:ext>
            </a:extLst>
          </p:cNvPr>
          <p:cNvPicPr>
            <a:picLocks noChangeAspect="1"/>
          </p:cNvPicPr>
          <p:nvPr/>
        </p:nvPicPr>
        <p:blipFill rotWithShape="1">
          <a:blip r:embed="rId3"/>
          <a:srcRect l="5881" t="24336" r="2372" b="12499"/>
          <a:stretch/>
        </p:blipFill>
        <p:spPr>
          <a:xfrm>
            <a:off x="1576551" y="6123187"/>
            <a:ext cx="5213131" cy="643183"/>
          </a:xfrm>
          <a:prstGeom prst="rect">
            <a:avLst/>
          </a:prstGeom>
        </p:spPr>
      </p:pic>
      <p:sp>
        <p:nvSpPr>
          <p:cNvPr id="10" name="Down Arrow 9">
            <a:extLst>
              <a:ext uri="{FF2B5EF4-FFF2-40B4-BE49-F238E27FC236}">
                <a16:creationId xmlns:a16="http://schemas.microsoft.com/office/drawing/2014/main" id="{91E2F3CE-70A1-0C43-9E7A-906225B3E805}"/>
              </a:ext>
            </a:extLst>
          </p:cNvPr>
          <p:cNvSpPr/>
          <p:nvPr/>
        </p:nvSpPr>
        <p:spPr>
          <a:xfrm>
            <a:off x="3926624" y="5146199"/>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37D0DF6-45A4-E442-B584-0D0C84C6BC79}"/>
              </a:ext>
            </a:extLst>
          </p:cNvPr>
          <p:cNvSpPr txBox="1"/>
          <p:nvPr/>
        </p:nvSpPr>
        <p:spPr>
          <a:xfrm>
            <a:off x="4005663" y="5423988"/>
            <a:ext cx="321669" cy="369332"/>
          </a:xfrm>
          <a:prstGeom prst="rect">
            <a:avLst/>
          </a:prstGeom>
          <a:noFill/>
        </p:spPr>
        <p:txBody>
          <a:bodyPr wrap="square" rtlCol="0">
            <a:spAutoFit/>
          </a:bodyPr>
          <a:lstStyle/>
          <a:p>
            <a:r>
              <a:rPr lang="en-US" dirty="0">
                <a:solidFill>
                  <a:schemeClr val="bg1"/>
                </a:solidFill>
              </a:rPr>
              <a:t>4</a:t>
            </a:r>
          </a:p>
        </p:txBody>
      </p:sp>
      <p:sp>
        <p:nvSpPr>
          <p:cNvPr id="12" name="Title 1">
            <a:extLst>
              <a:ext uri="{FF2B5EF4-FFF2-40B4-BE49-F238E27FC236}">
                <a16:creationId xmlns:a16="http://schemas.microsoft.com/office/drawing/2014/main" id="{35111F86-770F-AE49-B7D6-3990A4956A4E}"/>
              </a:ext>
            </a:extLst>
          </p:cNvPr>
          <p:cNvSpPr txBox="1">
            <a:spLocks/>
          </p:cNvSpPr>
          <p:nvPr/>
        </p:nvSpPr>
        <p:spPr>
          <a:xfrm>
            <a:off x="838200" y="967617"/>
            <a:ext cx="5386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Use Crane OnDemand Rstudio server:</a:t>
            </a:r>
            <a:endParaRPr lang="en-US" dirty="0"/>
          </a:p>
        </p:txBody>
      </p:sp>
    </p:spTree>
    <p:extLst>
      <p:ext uri="{BB962C8B-B14F-4D97-AF65-F5344CB8AC3E}">
        <p14:creationId xmlns:p14="http://schemas.microsoft.com/office/powerpoint/2010/main" val="11404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6DC81-5223-D643-AEAB-BAB582437647}"/>
              </a:ext>
            </a:extLst>
          </p:cNvPr>
          <p:cNvPicPr>
            <a:picLocks noChangeAspect="1"/>
          </p:cNvPicPr>
          <p:nvPr/>
        </p:nvPicPr>
        <p:blipFill>
          <a:blip r:embed="rId2"/>
          <a:stretch>
            <a:fillRect/>
          </a:stretch>
        </p:blipFill>
        <p:spPr>
          <a:xfrm>
            <a:off x="115759" y="0"/>
            <a:ext cx="8431811" cy="6858000"/>
          </a:xfrm>
          <a:prstGeom prst="rect">
            <a:avLst/>
          </a:prstGeom>
        </p:spPr>
      </p:pic>
      <p:sp>
        <p:nvSpPr>
          <p:cNvPr id="6" name="Down Arrow 5">
            <a:extLst>
              <a:ext uri="{FF2B5EF4-FFF2-40B4-BE49-F238E27FC236}">
                <a16:creationId xmlns:a16="http://schemas.microsoft.com/office/drawing/2014/main" id="{AA74368D-E256-604A-B772-8314BAA783D4}"/>
              </a:ext>
            </a:extLst>
          </p:cNvPr>
          <p:cNvSpPr/>
          <p:nvPr/>
        </p:nvSpPr>
        <p:spPr>
          <a:xfrm rot="5400000">
            <a:off x="2668441" y="5985437"/>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9B63D4-047B-F24F-A202-7319B10ECDF5}"/>
              </a:ext>
            </a:extLst>
          </p:cNvPr>
          <p:cNvSpPr txBox="1"/>
          <p:nvPr/>
        </p:nvSpPr>
        <p:spPr>
          <a:xfrm>
            <a:off x="2778858" y="6251457"/>
            <a:ext cx="321669" cy="369332"/>
          </a:xfrm>
          <a:prstGeom prst="rect">
            <a:avLst/>
          </a:prstGeom>
          <a:noFill/>
        </p:spPr>
        <p:txBody>
          <a:bodyPr wrap="square" rtlCol="0">
            <a:spAutoFit/>
          </a:bodyPr>
          <a:lstStyle/>
          <a:p>
            <a:r>
              <a:rPr lang="en-US" dirty="0">
                <a:solidFill>
                  <a:schemeClr val="bg1"/>
                </a:solidFill>
              </a:rPr>
              <a:t>5</a:t>
            </a:r>
          </a:p>
        </p:txBody>
      </p:sp>
      <p:sp>
        <p:nvSpPr>
          <p:cNvPr id="9" name="Content Placeholder 2">
            <a:extLst>
              <a:ext uri="{FF2B5EF4-FFF2-40B4-BE49-F238E27FC236}">
                <a16:creationId xmlns:a16="http://schemas.microsoft.com/office/drawing/2014/main" id="{F7912C17-4045-9B44-AA8E-6DE523E2AA07}"/>
              </a:ext>
            </a:extLst>
          </p:cNvPr>
          <p:cNvSpPr>
            <a:spLocks noGrp="1"/>
          </p:cNvSpPr>
          <p:nvPr>
            <p:ph idx="1"/>
          </p:nvPr>
        </p:nvSpPr>
        <p:spPr>
          <a:xfrm>
            <a:off x="3452025" y="6183053"/>
            <a:ext cx="5951483" cy="529677"/>
          </a:xfrm>
        </p:spPr>
        <p:txBody>
          <a:bodyPr/>
          <a:lstStyle/>
          <a:p>
            <a:pPr marL="0" indent="0">
              <a:buNone/>
            </a:pPr>
            <a:r>
              <a:rPr lang="en-US" dirty="0"/>
              <a:t>5. Click to copy the password.</a:t>
            </a:r>
          </a:p>
        </p:txBody>
      </p:sp>
      <p:sp>
        <p:nvSpPr>
          <p:cNvPr id="10" name="Down Arrow 9">
            <a:extLst>
              <a:ext uri="{FF2B5EF4-FFF2-40B4-BE49-F238E27FC236}">
                <a16:creationId xmlns:a16="http://schemas.microsoft.com/office/drawing/2014/main" id="{36BA2E52-A4FA-8A40-AE94-1A8C826A3F2C}"/>
              </a:ext>
            </a:extLst>
          </p:cNvPr>
          <p:cNvSpPr/>
          <p:nvPr/>
        </p:nvSpPr>
        <p:spPr>
          <a:xfrm rot="5400000">
            <a:off x="2768196" y="4940504"/>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2D8507-28A9-6C48-9139-F000D6C491B7}"/>
              </a:ext>
            </a:extLst>
          </p:cNvPr>
          <p:cNvSpPr txBox="1"/>
          <p:nvPr/>
        </p:nvSpPr>
        <p:spPr>
          <a:xfrm>
            <a:off x="2903163" y="5218293"/>
            <a:ext cx="321669" cy="369332"/>
          </a:xfrm>
          <a:prstGeom prst="rect">
            <a:avLst/>
          </a:prstGeom>
          <a:noFill/>
        </p:spPr>
        <p:txBody>
          <a:bodyPr wrap="square" rtlCol="0">
            <a:spAutoFit/>
          </a:bodyPr>
          <a:lstStyle/>
          <a:p>
            <a:r>
              <a:rPr lang="en-US" dirty="0">
                <a:solidFill>
                  <a:schemeClr val="bg1"/>
                </a:solidFill>
              </a:rPr>
              <a:t>6</a:t>
            </a:r>
          </a:p>
        </p:txBody>
      </p:sp>
      <p:sp>
        <p:nvSpPr>
          <p:cNvPr id="12" name="Content Placeholder 2">
            <a:extLst>
              <a:ext uri="{FF2B5EF4-FFF2-40B4-BE49-F238E27FC236}">
                <a16:creationId xmlns:a16="http://schemas.microsoft.com/office/drawing/2014/main" id="{D7C58B9F-52A4-8644-A282-2B7838771B3A}"/>
              </a:ext>
            </a:extLst>
          </p:cNvPr>
          <p:cNvSpPr txBox="1">
            <a:spLocks/>
          </p:cNvSpPr>
          <p:nvPr/>
        </p:nvSpPr>
        <p:spPr>
          <a:xfrm>
            <a:off x="3548834" y="5181585"/>
            <a:ext cx="2724716" cy="529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6. Click to login.</a:t>
            </a:r>
          </a:p>
        </p:txBody>
      </p:sp>
      <p:pic>
        <p:nvPicPr>
          <p:cNvPr id="17" name="Picture 16">
            <a:extLst>
              <a:ext uri="{FF2B5EF4-FFF2-40B4-BE49-F238E27FC236}">
                <a16:creationId xmlns:a16="http://schemas.microsoft.com/office/drawing/2014/main" id="{7B492992-10CA-3E40-AC3E-5B4F70F7D0ED}"/>
              </a:ext>
            </a:extLst>
          </p:cNvPr>
          <p:cNvPicPr>
            <a:picLocks noChangeAspect="1"/>
          </p:cNvPicPr>
          <p:nvPr/>
        </p:nvPicPr>
        <p:blipFill>
          <a:blip r:embed="rId3"/>
          <a:stretch>
            <a:fillRect/>
          </a:stretch>
        </p:blipFill>
        <p:spPr>
          <a:xfrm>
            <a:off x="8331200" y="328286"/>
            <a:ext cx="3860800" cy="3987800"/>
          </a:xfrm>
          <a:prstGeom prst="rect">
            <a:avLst/>
          </a:prstGeom>
        </p:spPr>
      </p:pic>
      <p:sp>
        <p:nvSpPr>
          <p:cNvPr id="18" name="Down Arrow 17">
            <a:extLst>
              <a:ext uri="{FF2B5EF4-FFF2-40B4-BE49-F238E27FC236}">
                <a16:creationId xmlns:a16="http://schemas.microsoft.com/office/drawing/2014/main" id="{D05188F8-F3D3-1745-8090-282C476BA138}"/>
              </a:ext>
            </a:extLst>
          </p:cNvPr>
          <p:cNvSpPr/>
          <p:nvPr/>
        </p:nvSpPr>
        <p:spPr>
          <a:xfrm rot="5400000">
            <a:off x="11243884" y="3114346"/>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6B9915-CB3A-CC46-87F4-3BD5F858A983}"/>
              </a:ext>
            </a:extLst>
          </p:cNvPr>
          <p:cNvSpPr txBox="1"/>
          <p:nvPr/>
        </p:nvSpPr>
        <p:spPr>
          <a:xfrm>
            <a:off x="11378851" y="3392135"/>
            <a:ext cx="321669" cy="369332"/>
          </a:xfrm>
          <a:prstGeom prst="rect">
            <a:avLst/>
          </a:prstGeom>
          <a:noFill/>
        </p:spPr>
        <p:txBody>
          <a:bodyPr wrap="square" rtlCol="0">
            <a:spAutoFit/>
          </a:bodyPr>
          <a:lstStyle/>
          <a:p>
            <a:r>
              <a:rPr lang="en-US" dirty="0">
                <a:solidFill>
                  <a:schemeClr val="bg1"/>
                </a:solidFill>
              </a:rPr>
              <a:t>7</a:t>
            </a:r>
          </a:p>
        </p:txBody>
      </p:sp>
      <p:sp>
        <p:nvSpPr>
          <p:cNvPr id="21" name="Content Placeholder 2">
            <a:extLst>
              <a:ext uri="{FF2B5EF4-FFF2-40B4-BE49-F238E27FC236}">
                <a16:creationId xmlns:a16="http://schemas.microsoft.com/office/drawing/2014/main" id="{F304EA2F-6D27-C743-B2D5-97FB825B36C8}"/>
              </a:ext>
            </a:extLst>
          </p:cNvPr>
          <p:cNvSpPr txBox="1">
            <a:spLocks/>
          </p:cNvSpPr>
          <p:nvPr/>
        </p:nvSpPr>
        <p:spPr>
          <a:xfrm>
            <a:off x="9202997" y="4316086"/>
            <a:ext cx="2724716"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7. Login using username and copied password.</a:t>
            </a:r>
          </a:p>
        </p:txBody>
      </p:sp>
    </p:spTree>
    <p:extLst>
      <p:ext uri="{BB962C8B-B14F-4D97-AF65-F5344CB8AC3E}">
        <p14:creationId xmlns:p14="http://schemas.microsoft.com/office/powerpoint/2010/main" val="28290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build="p"/>
      <p:bldP spid="10" grpId="0" animBg="1"/>
      <p:bldP spid="11" grpId="0"/>
      <p:bldP spid="12" grpId="0"/>
      <p:bldP spid="18" grpId="0" animBg="1"/>
      <p:bldP spid="19"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8236A-B5DE-0245-88C1-E5B73F3AEF50}"/>
              </a:ext>
            </a:extLst>
          </p:cNvPr>
          <p:cNvPicPr>
            <a:picLocks noChangeAspect="1"/>
          </p:cNvPicPr>
          <p:nvPr/>
        </p:nvPicPr>
        <p:blipFill rotWithShape="1">
          <a:blip r:embed="rId2"/>
          <a:srcRect t="8685"/>
          <a:stretch/>
        </p:blipFill>
        <p:spPr>
          <a:xfrm>
            <a:off x="509519" y="356065"/>
            <a:ext cx="6805682" cy="1268692"/>
          </a:xfrm>
          <a:prstGeom prst="rect">
            <a:avLst/>
          </a:prstGeom>
        </p:spPr>
      </p:pic>
      <p:sp>
        <p:nvSpPr>
          <p:cNvPr id="3" name="Down Arrow 2">
            <a:extLst>
              <a:ext uri="{FF2B5EF4-FFF2-40B4-BE49-F238E27FC236}">
                <a16:creationId xmlns:a16="http://schemas.microsoft.com/office/drawing/2014/main" id="{ABF33126-3444-C642-90B0-7DF535FEB3D5}"/>
              </a:ext>
            </a:extLst>
          </p:cNvPr>
          <p:cNvSpPr/>
          <p:nvPr/>
        </p:nvSpPr>
        <p:spPr>
          <a:xfrm rot="5400000">
            <a:off x="7556282" y="551027"/>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6222DE-9C47-194D-8E3D-A087AAD366F5}"/>
              </a:ext>
            </a:extLst>
          </p:cNvPr>
          <p:cNvSpPr txBox="1"/>
          <p:nvPr/>
        </p:nvSpPr>
        <p:spPr>
          <a:xfrm>
            <a:off x="7691249" y="828816"/>
            <a:ext cx="321669" cy="369332"/>
          </a:xfrm>
          <a:prstGeom prst="rect">
            <a:avLst/>
          </a:prstGeom>
          <a:noFill/>
        </p:spPr>
        <p:txBody>
          <a:bodyPr wrap="square" rtlCol="0">
            <a:spAutoFit/>
          </a:bodyPr>
          <a:lstStyle/>
          <a:p>
            <a:r>
              <a:rPr lang="en-US" dirty="0">
                <a:solidFill>
                  <a:schemeClr val="bg1"/>
                </a:solidFill>
              </a:rPr>
              <a:t>8</a:t>
            </a:r>
          </a:p>
        </p:txBody>
      </p:sp>
      <p:pic>
        <p:nvPicPr>
          <p:cNvPr id="5" name="Picture 4">
            <a:extLst>
              <a:ext uri="{FF2B5EF4-FFF2-40B4-BE49-F238E27FC236}">
                <a16:creationId xmlns:a16="http://schemas.microsoft.com/office/drawing/2014/main" id="{DACAEF04-DD69-F545-B008-E6954C5B6BDE}"/>
              </a:ext>
            </a:extLst>
          </p:cNvPr>
          <p:cNvPicPr>
            <a:picLocks noChangeAspect="1"/>
          </p:cNvPicPr>
          <p:nvPr/>
        </p:nvPicPr>
        <p:blipFill>
          <a:blip r:embed="rId3"/>
          <a:stretch>
            <a:fillRect/>
          </a:stretch>
        </p:blipFill>
        <p:spPr>
          <a:xfrm>
            <a:off x="801924" y="1911971"/>
            <a:ext cx="4495800" cy="1955800"/>
          </a:xfrm>
          <a:prstGeom prst="rect">
            <a:avLst/>
          </a:prstGeom>
        </p:spPr>
      </p:pic>
      <p:sp>
        <p:nvSpPr>
          <p:cNvPr id="6" name="Content Placeholder 2">
            <a:extLst>
              <a:ext uri="{FF2B5EF4-FFF2-40B4-BE49-F238E27FC236}">
                <a16:creationId xmlns:a16="http://schemas.microsoft.com/office/drawing/2014/main" id="{1C65F193-6531-CE4D-8FE0-875AFF445277}"/>
              </a:ext>
            </a:extLst>
          </p:cNvPr>
          <p:cNvSpPr txBox="1">
            <a:spLocks/>
          </p:cNvSpPr>
          <p:nvPr/>
        </p:nvSpPr>
        <p:spPr>
          <a:xfrm>
            <a:off x="8616159" y="424887"/>
            <a:ext cx="2367575"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8.Click “</a:t>
            </a:r>
            <a:r>
              <a:rPr lang="en-US" b="1" dirty="0">
                <a:solidFill>
                  <a:schemeClr val="accent1"/>
                </a:solidFill>
              </a:rPr>
              <a:t>…</a:t>
            </a:r>
            <a:r>
              <a:rPr lang="en-US" dirty="0"/>
              <a:t>”to change the directory</a:t>
            </a:r>
          </a:p>
        </p:txBody>
      </p:sp>
      <p:sp>
        <p:nvSpPr>
          <p:cNvPr id="7" name="Down Arrow 6">
            <a:extLst>
              <a:ext uri="{FF2B5EF4-FFF2-40B4-BE49-F238E27FC236}">
                <a16:creationId xmlns:a16="http://schemas.microsoft.com/office/drawing/2014/main" id="{71B300F2-DA1D-9A40-9AB5-597BCF07D679}"/>
              </a:ext>
            </a:extLst>
          </p:cNvPr>
          <p:cNvSpPr/>
          <p:nvPr/>
        </p:nvSpPr>
        <p:spPr>
          <a:xfrm rot="5400000">
            <a:off x="5538805" y="2425552"/>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1817A-0862-FC4F-85C6-C018E8F1D285}"/>
              </a:ext>
            </a:extLst>
          </p:cNvPr>
          <p:cNvSpPr txBox="1"/>
          <p:nvPr/>
        </p:nvSpPr>
        <p:spPr>
          <a:xfrm>
            <a:off x="5673772" y="2703341"/>
            <a:ext cx="321669" cy="369332"/>
          </a:xfrm>
          <a:prstGeom prst="rect">
            <a:avLst/>
          </a:prstGeom>
          <a:noFill/>
        </p:spPr>
        <p:txBody>
          <a:bodyPr wrap="square" rtlCol="0">
            <a:spAutoFit/>
          </a:bodyPr>
          <a:lstStyle/>
          <a:p>
            <a:r>
              <a:rPr lang="en-US" dirty="0">
                <a:solidFill>
                  <a:schemeClr val="bg1"/>
                </a:solidFill>
              </a:rPr>
              <a:t>9</a:t>
            </a:r>
          </a:p>
        </p:txBody>
      </p:sp>
      <p:sp>
        <p:nvSpPr>
          <p:cNvPr id="9" name="Content Placeholder 2">
            <a:extLst>
              <a:ext uri="{FF2B5EF4-FFF2-40B4-BE49-F238E27FC236}">
                <a16:creationId xmlns:a16="http://schemas.microsoft.com/office/drawing/2014/main" id="{8DDAEFFA-119C-484B-AEEF-5F4874A361CA}"/>
              </a:ext>
            </a:extLst>
          </p:cNvPr>
          <p:cNvSpPr txBox="1">
            <a:spLocks/>
          </p:cNvSpPr>
          <p:nvPr/>
        </p:nvSpPr>
        <p:spPr>
          <a:xfrm>
            <a:off x="6371489" y="2438327"/>
            <a:ext cx="5690803"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9. Enter your working directory path: /work/</a:t>
            </a:r>
            <a:r>
              <a:rPr lang="en-US" dirty="0" err="1"/>
              <a:t>your_group</a:t>
            </a:r>
            <a:r>
              <a:rPr lang="en-US" dirty="0"/>
              <a:t>/</a:t>
            </a:r>
            <a:r>
              <a:rPr lang="en-US" dirty="0" err="1"/>
              <a:t>your_name</a:t>
            </a:r>
            <a:r>
              <a:rPr lang="en-US" dirty="0"/>
              <a:t>/workshop_2022</a:t>
            </a:r>
          </a:p>
        </p:txBody>
      </p:sp>
      <p:pic>
        <p:nvPicPr>
          <p:cNvPr id="10" name="Picture 9">
            <a:extLst>
              <a:ext uri="{FF2B5EF4-FFF2-40B4-BE49-F238E27FC236}">
                <a16:creationId xmlns:a16="http://schemas.microsoft.com/office/drawing/2014/main" id="{0633663B-6289-0B4C-BC8E-E159D6D53C82}"/>
              </a:ext>
            </a:extLst>
          </p:cNvPr>
          <p:cNvPicPr>
            <a:picLocks noChangeAspect="1"/>
          </p:cNvPicPr>
          <p:nvPr/>
        </p:nvPicPr>
        <p:blipFill>
          <a:blip r:embed="rId4"/>
          <a:stretch>
            <a:fillRect/>
          </a:stretch>
        </p:blipFill>
        <p:spPr>
          <a:xfrm>
            <a:off x="688877" y="4136279"/>
            <a:ext cx="4714971" cy="2661929"/>
          </a:xfrm>
          <a:prstGeom prst="rect">
            <a:avLst/>
          </a:prstGeom>
        </p:spPr>
      </p:pic>
      <p:sp>
        <p:nvSpPr>
          <p:cNvPr id="11" name="Down Arrow 10">
            <a:extLst>
              <a:ext uri="{FF2B5EF4-FFF2-40B4-BE49-F238E27FC236}">
                <a16:creationId xmlns:a16="http://schemas.microsoft.com/office/drawing/2014/main" id="{CB00022B-3BB7-0049-8F7B-9AC7BB2901CA}"/>
              </a:ext>
            </a:extLst>
          </p:cNvPr>
          <p:cNvSpPr/>
          <p:nvPr/>
        </p:nvSpPr>
        <p:spPr>
          <a:xfrm rot="5400000">
            <a:off x="5687660" y="6067245"/>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9E9BA0-D1BA-A64F-91C4-162D1C2EBA50}"/>
              </a:ext>
            </a:extLst>
          </p:cNvPr>
          <p:cNvSpPr txBox="1"/>
          <p:nvPr/>
        </p:nvSpPr>
        <p:spPr>
          <a:xfrm>
            <a:off x="5822627" y="6345034"/>
            <a:ext cx="548862" cy="369332"/>
          </a:xfrm>
          <a:prstGeom prst="rect">
            <a:avLst/>
          </a:prstGeom>
          <a:noFill/>
        </p:spPr>
        <p:txBody>
          <a:bodyPr wrap="square" rtlCol="0">
            <a:spAutoFit/>
          </a:bodyPr>
          <a:lstStyle/>
          <a:p>
            <a:r>
              <a:rPr lang="en-US" dirty="0">
                <a:solidFill>
                  <a:schemeClr val="bg1"/>
                </a:solidFill>
              </a:rPr>
              <a:t>10</a:t>
            </a:r>
          </a:p>
        </p:txBody>
      </p:sp>
      <p:sp>
        <p:nvSpPr>
          <p:cNvPr id="13" name="Content Placeholder 2">
            <a:extLst>
              <a:ext uri="{FF2B5EF4-FFF2-40B4-BE49-F238E27FC236}">
                <a16:creationId xmlns:a16="http://schemas.microsoft.com/office/drawing/2014/main" id="{C89DEE18-8F64-BA4C-BCF1-C411AC21768B}"/>
              </a:ext>
            </a:extLst>
          </p:cNvPr>
          <p:cNvSpPr txBox="1">
            <a:spLocks/>
          </p:cNvSpPr>
          <p:nvPr/>
        </p:nvSpPr>
        <p:spPr>
          <a:xfrm>
            <a:off x="5822627" y="5060355"/>
            <a:ext cx="6389619"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10. Open “</a:t>
            </a:r>
            <a:r>
              <a:rPr lang="en-US" dirty="0" err="1"/>
              <a:t>UHGG_genomes</a:t>
            </a:r>
            <a:endParaRPr lang="en-US" dirty="0"/>
          </a:p>
          <a:p>
            <a:pPr marL="0" indent="0">
              <a:buNone/>
            </a:pPr>
            <a:r>
              <a:rPr lang="en-US" dirty="0"/>
              <a:t>/ </a:t>
            </a:r>
            <a:r>
              <a:rPr lang="en-US" dirty="0" err="1"/>
              <a:t>R_UHGG_genomes_stastistics.Rmd</a:t>
            </a:r>
            <a:r>
              <a:rPr lang="en-US" dirty="0"/>
              <a:t>”</a:t>
            </a:r>
          </a:p>
        </p:txBody>
      </p:sp>
    </p:spTree>
    <p:extLst>
      <p:ext uri="{BB962C8B-B14F-4D97-AF65-F5344CB8AC3E}">
        <p14:creationId xmlns:p14="http://schemas.microsoft.com/office/powerpoint/2010/main" val="8819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8" grpId="0"/>
      <p:bldP spid="9" grpId="0"/>
      <p:bldP spid="11" grpId="0" animBg="1"/>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EEE62-8B5D-5942-AB8E-50472337EAE4}"/>
              </a:ext>
            </a:extLst>
          </p:cNvPr>
          <p:cNvSpPr>
            <a:spLocks noGrp="1"/>
          </p:cNvSpPr>
          <p:nvPr>
            <p:ph type="title"/>
          </p:nvPr>
        </p:nvSpPr>
        <p:spPr>
          <a:xfrm>
            <a:off x="500741" y="582839"/>
            <a:ext cx="5448237" cy="1325563"/>
          </a:xfrm>
        </p:spPr>
        <p:txBody>
          <a:bodyPr>
            <a:normAutofit/>
          </a:bodyPr>
          <a:lstStyle/>
          <a:p>
            <a:pPr marL="571500" indent="-571500">
              <a:buFont typeface="Wingdings" pitchFamily="2" charset="2"/>
              <a:buChar char="v"/>
            </a:pPr>
            <a:r>
              <a:rPr lang="en-US" sz="4000" dirty="0">
                <a:latin typeface="+mn-lt"/>
              </a:rPr>
              <a:t>The Overall Statistics of 45 genomes</a:t>
            </a:r>
          </a:p>
        </p:txBody>
      </p:sp>
      <p:pic>
        <p:nvPicPr>
          <p:cNvPr id="5" name="Picture 4">
            <a:extLst>
              <a:ext uri="{FF2B5EF4-FFF2-40B4-BE49-F238E27FC236}">
                <a16:creationId xmlns:a16="http://schemas.microsoft.com/office/drawing/2014/main" id="{F557A51B-1F33-EE46-941F-484A3DD97396}"/>
              </a:ext>
            </a:extLst>
          </p:cNvPr>
          <p:cNvPicPr>
            <a:picLocks noChangeAspect="1"/>
          </p:cNvPicPr>
          <p:nvPr/>
        </p:nvPicPr>
        <p:blipFill>
          <a:blip r:embed="rId2"/>
          <a:stretch>
            <a:fillRect/>
          </a:stretch>
        </p:blipFill>
        <p:spPr>
          <a:xfrm>
            <a:off x="6096000" y="0"/>
            <a:ext cx="5334000" cy="6858000"/>
          </a:xfrm>
          <a:prstGeom prst="rect">
            <a:avLst/>
          </a:prstGeom>
        </p:spPr>
      </p:pic>
      <p:sp>
        <p:nvSpPr>
          <p:cNvPr id="7" name="Content Placeholder 2">
            <a:extLst>
              <a:ext uri="{FF2B5EF4-FFF2-40B4-BE49-F238E27FC236}">
                <a16:creationId xmlns:a16="http://schemas.microsoft.com/office/drawing/2014/main" id="{ED3A0399-9F53-6F4A-92EF-FA2B7125D710}"/>
              </a:ext>
            </a:extLst>
          </p:cNvPr>
          <p:cNvSpPr>
            <a:spLocks noGrp="1"/>
          </p:cNvSpPr>
          <p:nvPr>
            <p:ph idx="1"/>
          </p:nvPr>
        </p:nvSpPr>
        <p:spPr>
          <a:xfrm>
            <a:off x="500741" y="2213001"/>
            <a:ext cx="5074355" cy="3793218"/>
          </a:xfrm>
        </p:spPr>
        <p:txBody>
          <a:bodyPr>
            <a:normAutofit fontScale="92500" lnSpcReduction="10000"/>
          </a:bodyPr>
          <a:lstStyle/>
          <a:p>
            <a:r>
              <a:rPr lang="en-US" dirty="0"/>
              <a:t>Genomes: 17 MAGs (red) and 28 isolates (back).</a:t>
            </a:r>
          </a:p>
          <a:p>
            <a:endParaRPr lang="en-US" dirty="0"/>
          </a:p>
          <a:p>
            <a:r>
              <a:rPr lang="en-US" dirty="0"/>
              <a:t>Average Length: ~4.87 Mb.</a:t>
            </a:r>
          </a:p>
          <a:p>
            <a:endParaRPr lang="en-US" dirty="0"/>
          </a:p>
          <a:p>
            <a:r>
              <a:rPr lang="en-US" dirty="0"/>
              <a:t>Completeness: 99.46% - 62.07% (only 5 genomes &lt; 90%)</a:t>
            </a:r>
          </a:p>
          <a:p>
            <a:endParaRPr lang="en-US" dirty="0"/>
          </a:p>
          <a:p>
            <a:r>
              <a:rPr lang="en-US" dirty="0"/>
              <a:t>Protein count: 6,436 - 1,444.</a:t>
            </a:r>
          </a:p>
        </p:txBody>
      </p:sp>
    </p:spTree>
    <p:extLst>
      <p:ext uri="{BB962C8B-B14F-4D97-AF65-F5344CB8AC3E}">
        <p14:creationId xmlns:p14="http://schemas.microsoft.com/office/powerpoint/2010/main" val="2309664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417C7-2DB9-6D47-AB81-21B7E3A2485C}"/>
              </a:ext>
            </a:extLst>
          </p:cNvPr>
          <p:cNvPicPr>
            <a:picLocks noChangeAspect="1"/>
          </p:cNvPicPr>
          <p:nvPr/>
        </p:nvPicPr>
        <p:blipFill rotWithShape="1">
          <a:blip r:embed="rId2"/>
          <a:srcRect l="2038" t="5282" b="6691"/>
          <a:stretch/>
        </p:blipFill>
        <p:spPr>
          <a:xfrm>
            <a:off x="4848346" y="1660072"/>
            <a:ext cx="7343654" cy="4713514"/>
          </a:xfrm>
          <a:prstGeom prst="rect">
            <a:avLst/>
          </a:prstGeom>
        </p:spPr>
      </p:pic>
      <p:sp>
        <p:nvSpPr>
          <p:cNvPr id="6" name="Content Placeholder 2">
            <a:extLst>
              <a:ext uri="{FF2B5EF4-FFF2-40B4-BE49-F238E27FC236}">
                <a16:creationId xmlns:a16="http://schemas.microsoft.com/office/drawing/2014/main" id="{84304E88-D7EB-2448-A765-168A9EC6DD08}"/>
              </a:ext>
            </a:extLst>
          </p:cNvPr>
          <p:cNvSpPr>
            <a:spLocks noGrp="1"/>
          </p:cNvSpPr>
          <p:nvPr>
            <p:ph idx="1"/>
          </p:nvPr>
        </p:nvSpPr>
        <p:spPr>
          <a:xfrm>
            <a:off x="246342" y="2635080"/>
            <a:ext cx="4602004" cy="3187651"/>
          </a:xfrm>
        </p:spPr>
        <p:txBody>
          <a:bodyPr>
            <a:normAutofit lnSpcReduction="10000"/>
          </a:bodyPr>
          <a:lstStyle/>
          <a:p>
            <a:r>
              <a:rPr lang="en-US" dirty="0"/>
              <a:t>More isolate genomes than MAGs.</a:t>
            </a:r>
          </a:p>
          <a:p>
            <a:endParaRPr lang="en-US" dirty="0"/>
          </a:p>
          <a:p>
            <a:r>
              <a:rPr lang="en-US" dirty="0"/>
              <a:t>Most are from China, United States and United Kingdom.</a:t>
            </a:r>
          </a:p>
          <a:p>
            <a:endParaRPr lang="en-US" dirty="0"/>
          </a:p>
          <a:p>
            <a:r>
              <a:rPr lang="en-US" dirty="0"/>
              <a:t>Mainly from Asia.</a:t>
            </a:r>
          </a:p>
        </p:txBody>
      </p:sp>
      <p:sp>
        <p:nvSpPr>
          <p:cNvPr id="7" name="Title 1">
            <a:extLst>
              <a:ext uri="{FF2B5EF4-FFF2-40B4-BE49-F238E27FC236}">
                <a16:creationId xmlns:a16="http://schemas.microsoft.com/office/drawing/2014/main" id="{4C41054D-49D1-E94F-9CF4-C001D26ED047}"/>
              </a:ext>
            </a:extLst>
          </p:cNvPr>
          <p:cNvSpPr txBox="1">
            <a:spLocks/>
          </p:cNvSpPr>
          <p:nvPr/>
        </p:nvSpPr>
        <p:spPr>
          <a:xfrm>
            <a:off x="500741" y="582839"/>
            <a:ext cx="5448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4000">
                <a:latin typeface="+mn-lt"/>
              </a:rPr>
              <a:t>The Overall Statistics of 45 genomes</a:t>
            </a:r>
            <a:endParaRPr lang="en-US" sz="4000" dirty="0">
              <a:latin typeface="+mn-lt"/>
            </a:endParaRPr>
          </a:p>
        </p:txBody>
      </p:sp>
    </p:spTree>
    <p:extLst>
      <p:ext uri="{BB962C8B-B14F-4D97-AF65-F5344CB8AC3E}">
        <p14:creationId xmlns:p14="http://schemas.microsoft.com/office/powerpoint/2010/main" val="185517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44705B-2487-4843-864C-49A9D548F5BA}"/>
              </a:ext>
            </a:extLst>
          </p:cNvPr>
          <p:cNvSpPr>
            <a:spLocks noGrp="1"/>
          </p:cNvSpPr>
          <p:nvPr>
            <p:ph type="title"/>
          </p:nvPr>
        </p:nvSpPr>
        <p:spPr>
          <a:xfrm>
            <a:off x="1137006" y="302787"/>
            <a:ext cx="8871858" cy="1325563"/>
          </a:xfrm>
        </p:spPr>
        <p:txBody>
          <a:bodyPr>
            <a:normAutofit/>
          </a:bodyPr>
          <a:lstStyle/>
          <a:p>
            <a:pPr marL="571500" indent="-571500">
              <a:buFont typeface="Wingdings" pitchFamily="2" charset="2"/>
              <a:buChar char="v"/>
            </a:pPr>
            <a:r>
              <a:rPr lang="en-US" sz="4000" dirty="0">
                <a:latin typeface="+mn-lt"/>
              </a:rPr>
              <a:t>Group comparison for 45 genomes.</a:t>
            </a:r>
          </a:p>
        </p:txBody>
      </p:sp>
      <p:pic>
        <p:nvPicPr>
          <p:cNvPr id="7" name="Picture 6">
            <a:extLst>
              <a:ext uri="{FF2B5EF4-FFF2-40B4-BE49-F238E27FC236}">
                <a16:creationId xmlns:a16="http://schemas.microsoft.com/office/drawing/2014/main" id="{4B321D4D-89C7-1146-93BF-12DCAD7BAA1A}"/>
              </a:ext>
            </a:extLst>
          </p:cNvPr>
          <p:cNvPicPr>
            <a:picLocks noChangeAspect="1"/>
          </p:cNvPicPr>
          <p:nvPr/>
        </p:nvPicPr>
        <p:blipFill>
          <a:blip r:embed="rId2"/>
          <a:stretch>
            <a:fillRect/>
          </a:stretch>
        </p:blipFill>
        <p:spPr>
          <a:xfrm>
            <a:off x="674914" y="3028951"/>
            <a:ext cx="5105399" cy="3829049"/>
          </a:xfrm>
          <a:prstGeom prst="rect">
            <a:avLst/>
          </a:prstGeom>
        </p:spPr>
      </p:pic>
      <p:pic>
        <p:nvPicPr>
          <p:cNvPr id="8" name="Picture 7">
            <a:extLst>
              <a:ext uri="{FF2B5EF4-FFF2-40B4-BE49-F238E27FC236}">
                <a16:creationId xmlns:a16="http://schemas.microsoft.com/office/drawing/2014/main" id="{2FA09441-5128-9B4E-B16C-B39D29E029DB}"/>
              </a:ext>
            </a:extLst>
          </p:cNvPr>
          <p:cNvPicPr>
            <a:picLocks noChangeAspect="1"/>
          </p:cNvPicPr>
          <p:nvPr/>
        </p:nvPicPr>
        <p:blipFill>
          <a:blip r:embed="rId3"/>
          <a:stretch>
            <a:fillRect/>
          </a:stretch>
        </p:blipFill>
        <p:spPr>
          <a:xfrm>
            <a:off x="6411689" y="3028951"/>
            <a:ext cx="5105398" cy="3829049"/>
          </a:xfrm>
          <a:prstGeom prst="rect">
            <a:avLst/>
          </a:prstGeom>
        </p:spPr>
      </p:pic>
      <p:sp>
        <p:nvSpPr>
          <p:cNvPr id="9" name="Content Placeholder 2">
            <a:extLst>
              <a:ext uri="{FF2B5EF4-FFF2-40B4-BE49-F238E27FC236}">
                <a16:creationId xmlns:a16="http://schemas.microsoft.com/office/drawing/2014/main" id="{78F7AA86-2E46-C747-B49F-FA5E64E465E9}"/>
              </a:ext>
            </a:extLst>
          </p:cNvPr>
          <p:cNvSpPr>
            <a:spLocks noGrp="1"/>
          </p:cNvSpPr>
          <p:nvPr>
            <p:ph idx="1"/>
          </p:nvPr>
        </p:nvSpPr>
        <p:spPr>
          <a:xfrm>
            <a:off x="1137006" y="1794358"/>
            <a:ext cx="9917987" cy="1068585"/>
          </a:xfrm>
        </p:spPr>
        <p:txBody>
          <a:bodyPr>
            <a:normAutofit/>
          </a:bodyPr>
          <a:lstStyle/>
          <a:p>
            <a:r>
              <a:rPr lang="en-US" dirty="0"/>
              <a:t>Isolate genomes have larger average genome size and more proteins than MAGs.</a:t>
            </a:r>
          </a:p>
        </p:txBody>
      </p:sp>
    </p:spTree>
    <p:extLst>
      <p:ext uri="{BB962C8B-B14F-4D97-AF65-F5344CB8AC3E}">
        <p14:creationId xmlns:p14="http://schemas.microsoft.com/office/powerpoint/2010/main" val="2608473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AED8CC-16D3-1703-2046-696C20D13E9B}"/>
              </a:ext>
            </a:extLst>
          </p:cNvPr>
          <p:cNvSpPr txBox="1"/>
          <p:nvPr/>
        </p:nvSpPr>
        <p:spPr>
          <a:xfrm>
            <a:off x="1637329" y="2931622"/>
            <a:ext cx="8917341" cy="1293317"/>
          </a:xfrm>
          <a:prstGeom prst="rect">
            <a:avLst/>
          </a:prstGeom>
        </p:spPr>
        <p:txBody>
          <a:bodyPr vert="horz" lIns="91440" tIns="45720" rIns="91440" bIns="45720" rtlCol="0">
            <a:normAutofit/>
          </a:bodyPr>
          <a:lstStyle/>
          <a:p>
            <a:pPr marL="228600">
              <a:lnSpc>
                <a:spcPct val="90000"/>
              </a:lnSpc>
              <a:spcAft>
                <a:spcPts val="600"/>
              </a:spcAft>
            </a:pPr>
            <a:r>
              <a:rPr lang="en-US" sz="6000" dirty="0" err="1"/>
              <a:t>CAZyme</a:t>
            </a:r>
            <a:r>
              <a:rPr lang="en-US" sz="6000" dirty="0"/>
              <a:t> and CGC analyses</a:t>
            </a:r>
          </a:p>
        </p:txBody>
      </p:sp>
      <p:sp>
        <p:nvSpPr>
          <p:cNvPr id="10" name="Title 1">
            <a:extLst>
              <a:ext uri="{FF2B5EF4-FFF2-40B4-BE49-F238E27FC236}">
                <a16:creationId xmlns:a16="http://schemas.microsoft.com/office/drawing/2014/main" id="{C930D442-AB7D-BB4A-B5C3-968D754FDE3B}"/>
              </a:ext>
            </a:extLst>
          </p:cNvPr>
          <p:cNvSpPr>
            <a:spLocks noGrp="1"/>
          </p:cNvSpPr>
          <p:nvPr>
            <p:ph type="title"/>
          </p:nvPr>
        </p:nvSpPr>
        <p:spPr>
          <a:xfrm>
            <a:off x="1536412" y="102323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2</a:t>
            </a:r>
          </a:p>
        </p:txBody>
      </p:sp>
    </p:spTree>
    <p:extLst>
      <p:ext uri="{BB962C8B-B14F-4D97-AF65-F5344CB8AC3E}">
        <p14:creationId xmlns:p14="http://schemas.microsoft.com/office/powerpoint/2010/main" val="3301878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1072473" y="524580"/>
            <a:ext cx="7565689" cy="541635"/>
          </a:xfrm>
        </p:spPr>
        <p:txBody>
          <a:bodyPr>
            <a:normAutofit/>
          </a:bodyPr>
          <a:lstStyle/>
          <a:p>
            <a:pPr marL="457200" indent="-457200">
              <a:buFont typeface="Wingdings" panose="05000000000000000000" pitchFamily="2" charset="2"/>
              <a:buChar char="v"/>
            </a:pPr>
            <a:r>
              <a:rPr lang="en-US" sz="2800" dirty="0">
                <a:latin typeface="+mn-lt"/>
                <a:ea typeface="+mn-ea"/>
                <a:cs typeface="+mn-cs"/>
              </a:rPr>
              <a:t>Run dbCAN3 for </a:t>
            </a:r>
            <a:r>
              <a:rPr lang="en-US" sz="2800" dirty="0" err="1">
                <a:latin typeface="+mn-lt"/>
                <a:ea typeface="+mn-ea"/>
                <a:cs typeface="+mn-cs"/>
              </a:rPr>
              <a:t>CAZyme</a:t>
            </a:r>
            <a:r>
              <a:rPr lang="en-US" sz="2800" dirty="0">
                <a:latin typeface="+mn-lt"/>
                <a:ea typeface="+mn-ea"/>
                <a:cs typeface="+mn-cs"/>
              </a:rPr>
              <a:t> and CGC annotation</a:t>
            </a:r>
          </a:p>
        </p:txBody>
      </p:sp>
      <p:sp>
        <p:nvSpPr>
          <p:cNvPr id="7" name="TextBox 6">
            <a:extLst>
              <a:ext uri="{FF2B5EF4-FFF2-40B4-BE49-F238E27FC236}">
                <a16:creationId xmlns:a16="http://schemas.microsoft.com/office/drawing/2014/main" id="{45A6390C-89FA-CE63-1EC9-4A55E85FBEC4}"/>
              </a:ext>
            </a:extLst>
          </p:cNvPr>
          <p:cNvSpPr txBox="1"/>
          <p:nvPr/>
        </p:nvSpPr>
        <p:spPr>
          <a:xfrm>
            <a:off x="1106522" y="1409345"/>
            <a:ext cx="6094378" cy="707886"/>
          </a:xfrm>
          <a:prstGeom prst="rect">
            <a:avLst/>
          </a:prstGeom>
          <a:noFill/>
        </p:spPr>
        <p:txBody>
          <a:bodyPr wrap="square">
            <a:spAutoFit/>
          </a:bodyPr>
          <a:lstStyle/>
          <a:p>
            <a:r>
              <a:rPr lang="en-US" sz="2000" dirty="0" err="1"/>
              <a:t>Github</a:t>
            </a:r>
            <a:r>
              <a:rPr lang="en-US" sz="2000" dirty="0"/>
              <a:t>: </a:t>
            </a:r>
            <a:r>
              <a:rPr lang="en-US" sz="2000" dirty="0">
                <a:hlinkClick r:id="rId2"/>
              </a:rPr>
              <a:t>https://github.com/linnabrown/run_dbcan</a:t>
            </a:r>
            <a:endParaRPr lang="en-US" sz="2000" dirty="0"/>
          </a:p>
          <a:p>
            <a:r>
              <a:rPr lang="en-US" sz="2000" dirty="0"/>
              <a:t>Online server: </a:t>
            </a:r>
            <a:r>
              <a:rPr lang="en-US" sz="2000" dirty="0">
                <a:hlinkClick r:id="rId3"/>
              </a:rPr>
              <a:t>https://bcb.unl.edu/dbCAN2/</a:t>
            </a:r>
            <a:endParaRPr lang="en-US" sz="2000" dirty="0"/>
          </a:p>
        </p:txBody>
      </p:sp>
      <p:pic>
        <p:nvPicPr>
          <p:cNvPr id="10" name="Picture 9">
            <a:extLst>
              <a:ext uri="{FF2B5EF4-FFF2-40B4-BE49-F238E27FC236}">
                <a16:creationId xmlns:a16="http://schemas.microsoft.com/office/drawing/2014/main" id="{79F3AAF2-E57E-4DB0-1F27-8F2F16157693}"/>
              </a:ext>
            </a:extLst>
          </p:cNvPr>
          <p:cNvPicPr>
            <a:picLocks noChangeAspect="1"/>
          </p:cNvPicPr>
          <p:nvPr/>
        </p:nvPicPr>
        <p:blipFill>
          <a:blip r:embed="rId4"/>
          <a:stretch>
            <a:fillRect/>
          </a:stretch>
        </p:blipFill>
        <p:spPr>
          <a:xfrm>
            <a:off x="1685453" y="3171730"/>
            <a:ext cx="2079151" cy="3169686"/>
          </a:xfrm>
          <a:prstGeom prst="rect">
            <a:avLst/>
          </a:prstGeom>
        </p:spPr>
      </p:pic>
      <p:sp>
        <p:nvSpPr>
          <p:cNvPr id="11" name="TextBox 10">
            <a:extLst>
              <a:ext uri="{FF2B5EF4-FFF2-40B4-BE49-F238E27FC236}">
                <a16:creationId xmlns:a16="http://schemas.microsoft.com/office/drawing/2014/main" id="{2996E906-B1BB-7639-08F7-95388445D31F}"/>
              </a:ext>
            </a:extLst>
          </p:cNvPr>
          <p:cNvSpPr txBox="1"/>
          <p:nvPr/>
        </p:nvSpPr>
        <p:spPr>
          <a:xfrm>
            <a:off x="7200900" y="1330117"/>
            <a:ext cx="4102641" cy="707886"/>
          </a:xfrm>
          <a:prstGeom prst="rect">
            <a:avLst/>
          </a:prstGeom>
          <a:noFill/>
        </p:spPr>
        <p:txBody>
          <a:bodyPr wrap="square">
            <a:spAutoFit/>
          </a:bodyPr>
          <a:lstStyle/>
          <a:p>
            <a:pPr marL="285750" indent="-285750">
              <a:buFontTx/>
              <a:buChar char="-"/>
            </a:pPr>
            <a:r>
              <a:rPr lang="en-US" sz="2000" dirty="0"/>
              <a:t>Install and run on terminal or submit sequence to online server</a:t>
            </a:r>
          </a:p>
        </p:txBody>
      </p:sp>
      <p:sp>
        <p:nvSpPr>
          <p:cNvPr id="12" name="TextBox 11">
            <a:extLst>
              <a:ext uri="{FF2B5EF4-FFF2-40B4-BE49-F238E27FC236}">
                <a16:creationId xmlns:a16="http://schemas.microsoft.com/office/drawing/2014/main" id="{AF91C167-A4D0-566D-2E7F-145DEBCD469F}"/>
              </a:ext>
            </a:extLst>
          </p:cNvPr>
          <p:cNvSpPr txBox="1"/>
          <p:nvPr/>
        </p:nvSpPr>
        <p:spPr>
          <a:xfrm>
            <a:off x="1297359" y="2579111"/>
            <a:ext cx="3825536" cy="461665"/>
          </a:xfrm>
          <a:prstGeom prst="rect">
            <a:avLst/>
          </a:prstGeom>
          <a:noFill/>
        </p:spPr>
        <p:txBody>
          <a:bodyPr wrap="square">
            <a:spAutoFit/>
          </a:bodyPr>
          <a:lstStyle/>
          <a:p>
            <a:pPr marL="285750" indent="-285750">
              <a:buFontTx/>
              <a:buChar char="-"/>
            </a:pPr>
            <a:r>
              <a:rPr lang="en-US" sz="2400" dirty="0"/>
              <a:t>dbCAN3 output files</a:t>
            </a:r>
          </a:p>
        </p:txBody>
      </p:sp>
      <p:pic>
        <p:nvPicPr>
          <p:cNvPr id="14" name="Picture 13">
            <a:extLst>
              <a:ext uri="{FF2B5EF4-FFF2-40B4-BE49-F238E27FC236}">
                <a16:creationId xmlns:a16="http://schemas.microsoft.com/office/drawing/2014/main" id="{105A49E4-BFFC-D7CD-25EA-FF7B99C10C60}"/>
              </a:ext>
            </a:extLst>
          </p:cNvPr>
          <p:cNvPicPr>
            <a:picLocks noChangeAspect="1"/>
          </p:cNvPicPr>
          <p:nvPr/>
        </p:nvPicPr>
        <p:blipFill>
          <a:blip r:embed="rId5"/>
          <a:stretch>
            <a:fillRect/>
          </a:stretch>
        </p:blipFill>
        <p:spPr>
          <a:xfrm>
            <a:off x="5150928" y="3804526"/>
            <a:ext cx="5982511" cy="1904093"/>
          </a:xfrm>
          <a:prstGeom prst="rect">
            <a:avLst/>
          </a:prstGeom>
        </p:spPr>
      </p:pic>
      <p:sp>
        <p:nvSpPr>
          <p:cNvPr id="15" name="TextBox 14">
            <a:extLst>
              <a:ext uri="{FF2B5EF4-FFF2-40B4-BE49-F238E27FC236}">
                <a16:creationId xmlns:a16="http://schemas.microsoft.com/office/drawing/2014/main" id="{78335743-F64A-2C9B-7D23-0A6D92FB92FD}"/>
              </a:ext>
            </a:extLst>
          </p:cNvPr>
          <p:cNvSpPr txBox="1"/>
          <p:nvPr/>
        </p:nvSpPr>
        <p:spPr>
          <a:xfrm>
            <a:off x="5122895" y="3208998"/>
            <a:ext cx="3825536" cy="461665"/>
          </a:xfrm>
          <a:prstGeom prst="rect">
            <a:avLst/>
          </a:prstGeom>
          <a:noFill/>
        </p:spPr>
        <p:txBody>
          <a:bodyPr wrap="square">
            <a:spAutoFit/>
          </a:bodyPr>
          <a:lstStyle/>
          <a:p>
            <a:pPr marL="285750" indent="-285750">
              <a:buFontTx/>
              <a:buChar char="-"/>
            </a:pPr>
            <a:r>
              <a:rPr lang="en-US" sz="2400" dirty="0" err="1"/>
              <a:t>cgc_standard.out</a:t>
            </a:r>
            <a:endParaRPr lang="en-US" sz="2400" dirty="0"/>
          </a:p>
        </p:txBody>
      </p:sp>
    </p:spTree>
    <p:extLst>
      <p:ext uri="{BB962C8B-B14F-4D97-AF65-F5344CB8AC3E}">
        <p14:creationId xmlns:p14="http://schemas.microsoft.com/office/powerpoint/2010/main" val="38918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FBDF-805C-BE47-8B88-A3FF447AF245}"/>
              </a:ext>
            </a:extLst>
          </p:cNvPr>
          <p:cNvSpPr>
            <a:spLocks noGrp="1"/>
          </p:cNvSpPr>
          <p:nvPr>
            <p:ph type="title"/>
          </p:nvPr>
        </p:nvSpPr>
        <p:spPr/>
        <p:txBody>
          <a:bodyPr/>
          <a:lstStyle/>
          <a:p>
            <a:r>
              <a:rPr lang="en-US" dirty="0"/>
              <a:t>what you need to know</a:t>
            </a:r>
          </a:p>
        </p:txBody>
      </p:sp>
      <p:sp>
        <p:nvSpPr>
          <p:cNvPr id="3" name="Content Placeholder 2">
            <a:extLst>
              <a:ext uri="{FF2B5EF4-FFF2-40B4-BE49-F238E27FC236}">
                <a16:creationId xmlns:a16="http://schemas.microsoft.com/office/drawing/2014/main" id="{B440E625-ABBD-D04C-8F5B-4244F378E17D}"/>
              </a:ext>
            </a:extLst>
          </p:cNvPr>
          <p:cNvSpPr>
            <a:spLocks noGrp="1"/>
          </p:cNvSpPr>
          <p:nvPr>
            <p:ph idx="1"/>
          </p:nvPr>
        </p:nvSpPr>
        <p:spPr>
          <a:xfrm>
            <a:off x="718458" y="1858282"/>
            <a:ext cx="10515600" cy="4351338"/>
          </a:xfrm>
        </p:spPr>
        <p:txBody>
          <a:bodyPr>
            <a:normAutofit fontScale="92500" lnSpcReduction="20000"/>
          </a:bodyPr>
          <a:lstStyle/>
          <a:p>
            <a:endParaRPr lang="en-US" dirty="0"/>
          </a:p>
          <a:p>
            <a:r>
              <a:rPr lang="en-US" dirty="0"/>
              <a:t>use holland computing cluster so </a:t>
            </a:r>
            <a:r>
              <a:rPr lang="en-US" dirty="0">
                <a:solidFill>
                  <a:srgbClr val="FF0000"/>
                </a:solidFill>
              </a:rPr>
              <a:t>bring a laptop and have an HCC account</a:t>
            </a:r>
          </a:p>
          <a:p>
            <a:pPr marL="0" indent="0">
              <a:buNone/>
            </a:pPr>
            <a:endParaRPr lang="en-US" dirty="0"/>
          </a:p>
          <a:p>
            <a:r>
              <a:rPr lang="en-US" dirty="0"/>
              <a:t>hands-on activities with a </a:t>
            </a:r>
            <a:r>
              <a:rPr lang="en-US" dirty="0">
                <a:solidFill>
                  <a:srgbClr val="FF0000"/>
                </a:solidFill>
              </a:rPr>
              <a:t>real-world genome mining project</a:t>
            </a:r>
          </a:p>
          <a:p>
            <a:endParaRPr lang="en-US" dirty="0"/>
          </a:p>
          <a:p>
            <a:r>
              <a:rPr lang="en-US" dirty="0">
                <a:solidFill>
                  <a:srgbClr val="FF0000"/>
                </a:solidFill>
              </a:rPr>
              <a:t>focus on data visualization </a:t>
            </a:r>
            <a:r>
              <a:rPr lang="en-US" dirty="0"/>
              <a:t>during workshop demonstration</a:t>
            </a:r>
          </a:p>
          <a:p>
            <a:endParaRPr lang="en-US" dirty="0"/>
          </a:p>
          <a:p>
            <a:r>
              <a:rPr lang="en-US" dirty="0"/>
              <a:t>some data computing takes long time, but all </a:t>
            </a:r>
            <a:r>
              <a:rPr lang="en-US" dirty="0">
                <a:solidFill>
                  <a:srgbClr val="FF0000"/>
                </a:solidFill>
              </a:rPr>
              <a:t>intermediate files and codes are provided</a:t>
            </a:r>
          </a:p>
          <a:p>
            <a:endParaRPr lang="en-US" dirty="0"/>
          </a:p>
          <a:p>
            <a:r>
              <a:rPr lang="en-US" dirty="0"/>
              <a:t>use </a:t>
            </a:r>
            <a:r>
              <a:rPr lang="en-US" dirty="0">
                <a:solidFill>
                  <a:srgbClr val="FF0000"/>
                </a:solidFill>
              </a:rPr>
              <a:t>HCC OnDemand </a:t>
            </a:r>
            <a:r>
              <a:rPr lang="en-US" dirty="0"/>
              <a:t>-&gt; R studio + Shell terminal</a:t>
            </a:r>
          </a:p>
        </p:txBody>
      </p:sp>
      <p:pic>
        <p:nvPicPr>
          <p:cNvPr id="4" name="Picture 3">
            <a:extLst>
              <a:ext uri="{FF2B5EF4-FFF2-40B4-BE49-F238E27FC236}">
                <a16:creationId xmlns:a16="http://schemas.microsoft.com/office/drawing/2014/main" id="{62AB1BB4-C0F7-D546-88DA-FB2499870ADF}"/>
              </a:ext>
            </a:extLst>
          </p:cNvPr>
          <p:cNvPicPr>
            <a:picLocks noChangeAspect="1"/>
          </p:cNvPicPr>
          <p:nvPr/>
        </p:nvPicPr>
        <p:blipFill>
          <a:blip r:embed="rId2"/>
          <a:stretch>
            <a:fillRect/>
          </a:stretch>
        </p:blipFill>
        <p:spPr>
          <a:xfrm>
            <a:off x="8125987" y="347202"/>
            <a:ext cx="3718812" cy="1721177"/>
          </a:xfrm>
          <a:prstGeom prst="rect">
            <a:avLst/>
          </a:prstGeom>
        </p:spPr>
      </p:pic>
    </p:spTree>
    <p:extLst>
      <p:ext uri="{BB962C8B-B14F-4D97-AF65-F5344CB8AC3E}">
        <p14:creationId xmlns:p14="http://schemas.microsoft.com/office/powerpoint/2010/main" val="114409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780643" y="436895"/>
            <a:ext cx="4871127" cy="540707"/>
          </a:xfrm>
        </p:spPr>
        <p:txBody>
          <a:bodyPr>
            <a:normAutofit fontScale="90000"/>
          </a:bodyPr>
          <a:lstStyle/>
          <a:p>
            <a:pPr marL="457200" indent="-457200">
              <a:buFont typeface="Wingdings" panose="05000000000000000000" pitchFamily="2" charset="2"/>
              <a:buChar char="v"/>
            </a:pPr>
            <a:r>
              <a:rPr lang="en-US" sz="3200" dirty="0" err="1">
                <a:latin typeface="+mn-lt"/>
                <a:ea typeface="+mn-ea"/>
                <a:cs typeface="+mn-cs"/>
              </a:rPr>
              <a:t>CAZyme</a:t>
            </a:r>
            <a:r>
              <a:rPr lang="en-US" sz="3200" dirty="0">
                <a:latin typeface="+mn-lt"/>
                <a:ea typeface="+mn-ea"/>
                <a:cs typeface="+mn-cs"/>
              </a:rPr>
              <a:t> and CGC analyses</a:t>
            </a:r>
          </a:p>
        </p:txBody>
      </p:sp>
      <p:sp>
        <p:nvSpPr>
          <p:cNvPr id="7" name="TextBox 6">
            <a:extLst>
              <a:ext uri="{FF2B5EF4-FFF2-40B4-BE49-F238E27FC236}">
                <a16:creationId xmlns:a16="http://schemas.microsoft.com/office/drawing/2014/main" id="{45A6390C-89FA-CE63-1EC9-4A55E85FBEC4}"/>
              </a:ext>
            </a:extLst>
          </p:cNvPr>
          <p:cNvSpPr txBox="1"/>
          <p:nvPr/>
        </p:nvSpPr>
        <p:spPr>
          <a:xfrm>
            <a:off x="780643" y="1110393"/>
            <a:ext cx="8102330" cy="461665"/>
          </a:xfrm>
          <a:prstGeom prst="rect">
            <a:avLst/>
          </a:prstGeom>
          <a:noFill/>
        </p:spPr>
        <p:txBody>
          <a:bodyPr wrap="square">
            <a:spAutoFit/>
          </a:bodyPr>
          <a:lstStyle/>
          <a:p>
            <a:pPr marL="342900" indent="-342900">
              <a:buFont typeface="Arial" panose="020B0604020202020204" pitchFamily="34" charset="0"/>
              <a:buChar char="•"/>
            </a:pPr>
            <a:r>
              <a:rPr lang="en-US" sz="2400" dirty="0"/>
              <a:t>Count the number of </a:t>
            </a:r>
            <a:r>
              <a:rPr lang="en-US" sz="2400" dirty="0" err="1"/>
              <a:t>CAZymes</a:t>
            </a:r>
            <a:r>
              <a:rPr lang="en-US" sz="2400" dirty="0"/>
              <a:t> and CGCs in each genome</a:t>
            </a:r>
          </a:p>
        </p:txBody>
      </p:sp>
      <p:sp>
        <p:nvSpPr>
          <p:cNvPr id="11" name="TextBox 10">
            <a:extLst>
              <a:ext uri="{FF2B5EF4-FFF2-40B4-BE49-F238E27FC236}">
                <a16:creationId xmlns:a16="http://schemas.microsoft.com/office/drawing/2014/main" id="{2996E906-B1BB-7639-08F7-95388445D31F}"/>
              </a:ext>
            </a:extLst>
          </p:cNvPr>
          <p:cNvSpPr txBox="1"/>
          <p:nvPr/>
        </p:nvSpPr>
        <p:spPr>
          <a:xfrm>
            <a:off x="780643" y="3061134"/>
            <a:ext cx="4102641" cy="461665"/>
          </a:xfrm>
          <a:prstGeom prst="rect">
            <a:avLst/>
          </a:prstGeom>
          <a:noFill/>
        </p:spPr>
        <p:txBody>
          <a:bodyPr wrap="square">
            <a:spAutoFit/>
          </a:bodyPr>
          <a:lstStyle/>
          <a:p>
            <a:pPr marL="342900" indent="-342900">
              <a:buFont typeface="Arial" panose="020B0604020202020204" pitchFamily="34" charset="0"/>
              <a:buChar char="•"/>
            </a:pPr>
            <a:r>
              <a:rPr lang="en-US" sz="2400" dirty="0" err="1"/>
              <a:t>CAZyme</a:t>
            </a:r>
            <a:r>
              <a:rPr lang="en-US" sz="2400" dirty="0"/>
              <a:t> family analyses</a:t>
            </a:r>
          </a:p>
        </p:txBody>
      </p:sp>
      <p:pic>
        <p:nvPicPr>
          <p:cNvPr id="6" name="Picture 5">
            <a:extLst>
              <a:ext uri="{FF2B5EF4-FFF2-40B4-BE49-F238E27FC236}">
                <a16:creationId xmlns:a16="http://schemas.microsoft.com/office/drawing/2014/main" id="{08D7542A-1074-C122-719B-EF6F59ED1C69}"/>
              </a:ext>
            </a:extLst>
          </p:cNvPr>
          <p:cNvPicPr>
            <a:picLocks noChangeAspect="1"/>
          </p:cNvPicPr>
          <p:nvPr/>
        </p:nvPicPr>
        <p:blipFill rotWithShape="1">
          <a:blip r:embed="rId2"/>
          <a:srcRect b="37648"/>
          <a:stretch/>
        </p:blipFill>
        <p:spPr>
          <a:xfrm>
            <a:off x="673544" y="1712120"/>
            <a:ext cx="7254499" cy="1144916"/>
          </a:xfrm>
          <a:prstGeom prst="rect">
            <a:avLst/>
          </a:prstGeom>
        </p:spPr>
      </p:pic>
      <p:sp>
        <p:nvSpPr>
          <p:cNvPr id="16" name="TextBox 15">
            <a:extLst>
              <a:ext uri="{FF2B5EF4-FFF2-40B4-BE49-F238E27FC236}">
                <a16:creationId xmlns:a16="http://schemas.microsoft.com/office/drawing/2014/main" id="{BE6B8703-BA66-FAA6-6054-ADECB64BB1DA}"/>
              </a:ext>
            </a:extLst>
          </p:cNvPr>
          <p:cNvSpPr txBox="1"/>
          <p:nvPr/>
        </p:nvSpPr>
        <p:spPr>
          <a:xfrm>
            <a:off x="7956414" y="1994287"/>
            <a:ext cx="4235586" cy="369332"/>
          </a:xfrm>
          <a:prstGeom prst="rect">
            <a:avLst/>
          </a:prstGeom>
          <a:noFill/>
        </p:spPr>
        <p:txBody>
          <a:bodyPr wrap="square">
            <a:spAutoFit/>
          </a:bodyPr>
          <a:lstStyle/>
          <a:p>
            <a:r>
              <a:rPr lang="en-US" dirty="0"/>
              <a:t>(taxa_number_count_and_percentage.csv)</a:t>
            </a:r>
          </a:p>
        </p:txBody>
      </p:sp>
      <p:sp>
        <p:nvSpPr>
          <p:cNvPr id="17" name="TextBox 16">
            <a:extLst>
              <a:ext uri="{FF2B5EF4-FFF2-40B4-BE49-F238E27FC236}">
                <a16:creationId xmlns:a16="http://schemas.microsoft.com/office/drawing/2014/main" id="{E5E779D4-FD35-E707-20E3-D5D3241A3201}"/>
              </a:ext>
            </a:extLst>
          </p:cNvPr>
          <p:cNvSpPr txBox="1"/>
          <p:nvPr/>
        </p:nvSpPr>
        <p:spPr>
          <a:xfrm>
            <a:off x="7176576" y="4000965"/>
            <a:ext cx="2748063" cy="369332"/>
          </a:xfrm>
          <a:prstGeom prst="rect">
            <a:avLst/>
          </a:prstGeom>
          <a:noFill/>
        </p:spPr>
        <p:txBody>
          <a:bodyPr wrap="square">
            <a:spAutoFit/>
          </a:bodyPr>
          <a:lstStyle/>
          <a:p>
            <a:r>
              <a:rPr lang="en-US" dirty="0"/>
              <a:t>(taxa_cazyme_family.csv)</a:t>
            </a:r>
          </a:p>
        </p:txBody>
      </p:sp>
      <p:sp>
        <p:nvSpPr>
          <p:cNvPr id="20" name="TextBox 19">
            <a:extLst>
              <a:ext uri="{FF2B5EF4-FFF2-40B4-BE49-F238E27FC236}">
                <a16:creationId xmlns:a16="http://schemas.microsoft.com/office/drawing/2014/main" id="{E1AAE09D-0558-E024-654A-72E058C60E3D}"/>
              </a:ext>
            </a:extLst>
          </p:cNvPr>
          <p:cNvSpPr txBox="1"/>
          <p:nvPr/>
        </p:nvSpPr>
        <p:spPr>
          <a:xfrm>
            <a:off x="877921" y="5285942"/>
            <a:ext cx="4705755" cy="461665"/>
          </a:xfrm>
          <a:prstGeom prst="rect">
            <a:avLst/>
          </a:prstGeom>
          <a:noFill/>
        </p:spPr>
        <p:txBody>
          <a:bodyPr wrap="square">
            <a:spAutoFit/>
          </a:bodyPr>
          <a:lstStyle/>
          <a:p>
            <a:pPr marL="285750" indent="-285750" algn="l">
              <a:buFont typeface="Arial" panose="020B0604020202020204" pitchFamily="34" charset="0"/>
              <a:buChar char="•"/>
            </a:pPr>
            <a:r>
              <a:rPr lang="en-US" sz="2400" dirty="0"/>
              <a:t>Visualization by R, go to RStudio! </a:t>
            </a:r>
          </a:p>
        </p:txBody>
      </p:sp>
      <p:sp>
        <p:nvSpPr>
          <p:cNvPr id="22" name="TextBox 21">
            <a:extLst>
              <a:ext uri="{FF2B5EF4-FFF2-40B4-BE49-F238E27FC236}">
                <a16:creationId xmlns:a16="http://schemas.microsoft.com/office/drawing/2014/main" id="{525E5864-29D9-3CD8-CBC7-78950748FCA0}"/>
              </a:ext>
            </a:extLst>
          </p:cNvPr>
          <p:cNvSpPr txBox="1"/>
          <p:nvPr/>
        </p:nvSpPr>
        <p:spPr>
          <a:xfrm>
            <a:off x="6763963" y="5644600"/>
            <a:ext cx="3573291" cy="646331"/>
          </a:xfrm>
          <a:prstGeom prst="rect">
            <a:avLst/>
          </a:prstGeom>
          <a:noFill/>
        </p:spPr>
        <p:txBody>
          <a:bodyPr wrap="square">
            <a:spAutoFit/>
          </a:bodyPr>
          <a:lstStyle/>
          <a:p>
            <a:r>
              <a:rPr lang="en-US" sz="1800" dirty="0" err="1"/>
              <a:t>count_across_cgc.Rmd</a:t>
            </a:r>
            <a:endParaRPr lang="en-US" dirty="0"/>
          </a:p>
          <a:p>
            <a:r>
              <a:rPr lang="en-US" sz="1800" dirty="0" err="1"/>
              <a:t>CAZyme_family_distribution.Rmd</a:t>
            </a:r>
            <a:endParaRPr lang="en-US" dirty="0"/>
          </a:p>
        </p:txBody>
      </p:sp>
      <p:sp>
        <p:nvSpPr>
          <p:cNvPr id="23" name="TextBox 22">
            <a:extLst>
              <a:ext uri="{FF2B5EF4-FFF2-40B4-BE49-F238E27FC236}">
                <a16:creationId xmlns:a16="http://schemas.microsoft.com/office/drawing/2014/main" id="{CE122382-2323-FF57-B5BD-EE6F0B3DA0B7}"/>
              </a:ext>
            </a:extLst>
          </p:cNvPr>
          <p:cNvSpPr txBox="1"/>
          <p:nvPr/>
        </p:nvSpPr>
        <p:spPr>
          <a:xfrm>
            <a:off x="6285281" y="5325725"/>
            <a:ext cx="4705755" cy="400110"/>
          </a:xfrm>
          <a:prstGeom prst="rect">
            <a:avLst/>
          </a:prstGeom>
          <a:noFill/>
        </p:spPr>
        <p:txBody>
          <a:bodyPr wrap="square">
            <a:spAutoFit/>
          </a:bodyPr>
          <a:lstStyle/>
          <a:p>
            <a:pPr algn="l"/>
            <a:r>
              <a:rPr lang="en-US" sz="2000" dirty="0"/>
              <a:t>R Markdown file for making plots:</a:t>
            </a:r>
          </a:p>
        </p:txBody>
      </p:sp>
      <p:pic>
        <p:nvPicPr>
          <p:cNvPr id="25" name="Picture 24">
            <a:extLst>
              <a:ext uri="{FF2B5EF4-FFF2-40B4-BE49-F238E27FC236}">
                <a16:creationId xmlns:a16="http://schemas.microsoft.com/office/drawing/2014/main" id="{29BABD3A-4AA4-16A3-B7CE-3C0EA945F854}"/>
              </a:ext>
            </a:extLst>
          </p:cNvPr>
          <p:cNvPicPr>
            <a:picLocks noChangeAspect="1"/>
          </p:cNvPicPr>
          <p:nvPr/>
        </p:nvPicPr>
        <p:blipFill>
          <a:blip r:embed="rId3"/>
          <a:stretch>
            <a:fillRect/>
          </a:stretch>
        </p:blipFill>
        <p:spPr>
          <a:xfrm>
            <a:off x="800504" y="3547277"/>
            <a:ext cx="6171795" cy="1356271"/>
          </a:xfrm>
          <a:prstGeom prst="rect">
            <a:avLst/>
          </a:prstGeom>
        </p:spPr>
      </p:pic>
    </p:spTree>
    <p:extLst>
      <p:ext uri="{BB962C8B-B14F-4D97-AF65-F5344CB8AC3E}">
        <p14:creationId xmlns:p14="http://schemas.microsoft.com/office/powerpoint/2010/main" val="4178748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AAE09D-0558-E024-654A-72E058C60E3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21" name="TextBox 20">
            <a:extLst>
              <a:ext uri="{FF2B5EF4-FFF2-40B4-BE49-F238E27FC236}">
                <a16:creationId xmlns:a16="http://schemas.microsoft.com/office/drawing/2014/main" id="{D12A6D7A-DE36-D107-B838-6333452D1E03}"/>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4" name="TextBox 23">
            <a:extLst>
              <a:ext uri="{FF2B5EF4-FFF2-40B4-BE49-F238E27FC236}">
                <a16:creationId xmlns:a16="http://schemas.microsoft.com/office/drawing/2014/main" id="{3876E227-7704-903C-1644-C517EF09F57A}"/>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26" name="TextBox 25">
            <a:extLst>
              <a:ext uri="{FF2B5EF4-FFF2-40B4-BE49-F238E27FC236}">
                <a16:creationId xmlns:a16="http://schemas.microsoft.com/office/drawing/2014/main" id="{AC85C945-BEF8-21E2-EA5D-2BE180EE40C0}"/>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pic>
        <p:nvPicPr>
          <p:cNvPr id="5" name="Picture 4">
            <a:extLst>
              <a:ext uri="{FF2B5EF4-FFF2-40B4-BE49-F238E27FC236}">
                <a16:creationId xmlns:a16="http://schemas.microsoft.com/office/drawing/2014/main" id="{6C89CA02-F900-C6CE-BA37-3129A8DC2F98}"/>
              </a:ext>
            </a:extLst>
          </p:cNvPr>
          <p:cNvPicPr>
            <a:picLocks noChangeAspect="1"/>
          </p:cNvPicPr>
          <p:nvPr/>
        </p:nvPicPr>
        <p:blipFill>
          <a:blip r:embed="rId2"/>
          <a:stretch>
            <a:fillRect/>
          </a:stretch>
        </p:blipFill>
        <p:spPr>
          <a:xfrm>
            <a:off x="953309" y="1770396"/>
            <a:ext cx="9872355" cy="4792206"/>
          </a:xfrm>
          <a:prstGeom prst="rect">
            <a:avLst/>
          </a:prstGeom>
        </p:spPr>
      </p:pic>
    </p:spTree>
    <p:extLst>
      <p:ext uri="{BB962C8B-B14F-4D97-AF65-F5344CB8AC3E}">
        <p14:creationId xmlns:p14="http://schemas.microsoft.com/office/powerpoint/2010/main" val="37016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34CCB-6C6C-F866-070B-70418D29B243}"/>
              </a:ext>
            </a:extLst>
          </p:cNvPr>
          <p:cNvPicPr>
            <a:picLocks noChangeAspect="1"/>
          </p:cNvPicPr>
          <p:nvPr/>
        </p:nvPicPr>
        <p:blipFill>
          <a:blip r:embed="rId2"/>
          <a:stretch>
            <a:fillRect/>
          </a:stretch>
        </p:blipFill>
        <p:spPr>
          <a:xfrm>
            <a:off x="1089498" y="1834704"/>
            <a:ext cx="9776298" cy="4745578"/>
          </a:xfrm>
          <a:prstGeom prst="rect">
            <a:avLst/>
          </a:prstGeom>
        </p:spPr>
      </p:pic>
      <p:sp>
        <p:nvSpPr>
          <p:cNvPr id="9" name="TextBox 8">
            <a:extLst>
              <a:ext uri="{FF2B5EF4-FFF2-40B4-BE49-F238E27FC236}">
                <a16:creationId xmlns:a16="http://schemas.microsoft.com/office/drawing/2014/main" id="{C94E7FC6-920B-2591-8A49-D7C3E6C8F62D}"/>
              </a:ext>
            </a:extLst>
          </p:cNvPr>
          <p:cNvSpPr txBox="1"/>
          <p:nvPr/>
        </p:nvSpPr>
        <p:spPr>
          <a:xfrm>
            <a:off x="651753" y="1148999"/>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10" name="TextBox 9">
            <a:extLst>
              <a:ext uri="{FF2B5EF4-FFF2-40B4-BE49-F238E27FC236}">
                <a16:creationId xmlns:a16="http://schemas.microsoft.com/office/drawing/2014/main" id="{66273B19-D514-FA7D-367D-D7F84505DE3B}"/>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11" name="TextBox 10">
            <a:extLst>
              <a:ext uri="{FF2B5EF4-FFF2-40B4-BE49-F238E27FC236}">
                <a16:creationId xmlns:a16="http://schemas.microsoft.com/office/drawing/2014/main" id="{F68EA455-E3DD-5CF4-91EF-488BD049F9C0}"/>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12" name="TextBox 11">
            <a:extLst>
              <a:ext uri="{FF2B5EF4-FFF2-40B4-BE49-F238E27FC236}">
                <a16:creationId xmlns:a16="http://schemas.microsoft.com/office/drawing/2014/main" id="{710E8970-C75C-3D23-EB21-159F81E79807}"/>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spTree>
    <p:extLst>
      <p:ext uri="{BB962C8B-B14F-4D97-AF65-F5344CB8AC3E}">
        <p14:creationId xmlns:p14="http://schemas.microsoft.com/office/powerpoint/2010/main" val="777091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4595D-F8FD-FA89-887C-00E43629CD61}"/>
              </a:ext>
            </a:extLst>
          </p:cNvPr>
          <p:cNvSpPr txBox="1"/>
          <p:nvPr/>
        </p:nvSpPr>
        <p:spPr>
          <a:xfrm>
            <a:off x="540226" y="316431"/>
            <a:ext cx="7770779"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15" name="TextBox 14">
            <a:extLst>
              <a:ext uri="{FF2B5EF4-FFF2-40B4-BE49-F238E27FC236}">
                <a16:creationId xmlns:a16="http://schemas.microsoft.com/office/drawing/2014/main" id="{F8115689-4B27-C1F1-BA02-2CA7A607573D}"/>
              </a:ext>
            </a:extLst>
          </p:cNvPr>
          <p:cNvSpPr txBox="1"/>
          <p:nvPr/>
        </p:nvSpPr>
        <p:spPr>
          <a:xfrm>
            <a:off x="357358" y="1492310"/>
            <a:ext cx="3825536" cy="1200329"/>
          </a:xfrm>
          <a:prstGeom prst="rect">
            <a:avLst/>
          </a:prstGeom>
          <a:noFill/>
        </p:spPr>
        <p:txBody>
          <a:bodyPr wrap="square">
            <a:spAutoFit/>
          </a:bodyPr>
          <a:lstStyle/>
          <a:p>
            <a:pPr marL="285750" indent="-285750">
              <a:buFontTx/>
              <a:buChar char="-"/>
            </a:pPr>
            <a:r>
              <a:rPr lang="en-US" sz="2400" dirty="0"/>
              <a:t>The proportion of </a:t>
            </a:r>
            <a:r>
              <a:rPr lang="en-US" sz="2400" dirty="0" err="1"/>
              <a:t>CAZyme</a:t>
            </a:r>
            <a:r>
              <a:rPr lang="en-US" sz="2400" dirty="0"/>
              <a:t> classes in genome (cazy_class_stackbar.pdf)</a:t>
            </a:r>
          </a:p>
        </p:txBody>
      </p:sp>
      <p:sp>
        <p:nvSpPr>
          <p:cNvPr id="18" name="TextBox 17">
            <a:extLst>
              <a:ext uri="{FF2B5EF4-FFF2-40B4-BE49-F238E27FC236}">
                <a16:creationId xmlns:a16="http://schemas.microsoft.com/office/drawing/2014/main" id="{C111840F-AAA9-97A2-D1EF-4943AFA5AB95}"/>
              </a:ext>
            </a:extLst>
          </p:cNvPr>
          <p:cNvSpPr txBox="1"/>
          <p:nvPr/>
        </p:nvSpPr>
        <p:spPr>
          <a:xfrm>
            <a:off x="404039" y="3371059"/>
            <a:ext cx="3494796" cy="2677656"/>
          </a:xfrm>
          <a:prstGeom prst="rect">
            <a:avLst/>
          </a:prstGeom>
          <a:noFill/>
        </p:spPr>
        <p:txBody>
          <a:bodyPr wrap="square">
            <a:spAutoFit/>
          </a:bodyPr>
          <a:lstStyle/>
          <a:p>
            <a:pPr marL="285750" indent="-285750">
              <a:buFontTx/>
              <a:buChar char="-"/>
            </a:pPr>
            <a:r>
              <a:rPr lang="en-US" sz="2400" dirty="0"/>
              <a:t>The total number of </a:t>
            </a:r>
            <a:r>
              <a:rPr lang="en-US" sz="2400" dirty="0" err="1"/>
              <a:t>CAZymes</a:t>
            </a:r>
            <a:r>
              <a:rPr lang="en-US" sz="2400" dirty="0"/>
              <a:t> varies across genomes.</a:t>
            </a:r>
          </a:p>
          <a:p>
            <a:pPr marL="285750" indent="-285750">
              <a:buFontTx/>
              <a:buChar char="-"/>
            </a:pPr>
            <a:endParaRPr lang="en-US" sz="2400" dirty="0"/>
          </a:p>
          <a:p>
            <a:pPr marL="285750" indent="-285750">
              <a:buFontTx/>
              <a:buChar char="-"/>
            </a:pPr>
            <a:r>
              <a:rPr lang="en-US" sz="2400" dirty="0"/>
              <a:t>GH account for the largest proportion in most of genomes</a:t>
            </a:r>
          </a:p>
        </p:txBody>
      </p:sp>
      <p:pic>
        <p:nvPicPr>
          <p:cNvPr id="3" name="Picture 2">
            <a:extLst>
              <a:ext uri="{FF2B5EF4-FFF2-40B4-BE49-F238E27FC236}">
                <a16:creationId xmlns:a16="http://schemas.microsoft.com/office/drawing/2014/main" id="{F9842A74-0DE4-276D-C8B5-E444F5814832}"/>
              </a:ext>
            </a:extLst>
          </p:cNvPr>
          <p:cNvPicPr>
            <a:picLocks noChangeAspect="1"/>
          </p:cNvPicPr>
          <p:nvPr/>
        </p:nvPicPr>
        <p:blipFill rotWithShape="1">
          <a:blip r:embed="rId2"/>
          <a:srcRect t="638"/>
          <a:stretch/>
        </p:blipFill>
        <p:spPr>
          <a:xfrm>
            <a:off x="4142946" y="1232993"/>
            <a:ext cx="8010162" cy="5308576"/>
          </a:xfrm>
          <a:prstGeom prst="rect">
            <a:avLst/>
          </a:prstGeom>
        </p:spPr>
      </p:pic>
    </p:spTree>
    <p:extLst>
      <p:ext uri="{BB962C8B-B14F-4D97-AF65-F5344CB8AC3E}">
        <p14:creationId xmlns:p14="http://schemas.microsoft.com/office/powerpoint/2010/main" val="3895021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A2DCD377-CC32-3E2A-D1C7-6EF131F6773F}"/>
              </a:ext>
            </a:extLst>
          </p:cNvPr>
          <p:cNvPicPr>
            <a:picLocks noChangeAspect="1"/>
          </p:cNvPicPr>
          <p:nvPr/>
        </p:nvPicPr>
        <p:blipFill>
          <a:blip r:embed="rId2"/>
          <a:stretch>
            <a:fillRect/>
          </a:stretch>
        </p:blipFill>
        <p:spPr>
          <a:xfrm>
            <a:off x="4560591" y="795983"/>
            <a:ext cx="7518702" cy="5937667"/>
          </a:xfrm>
          <a:prstGeom prst="rect">
            <a:avLst/>
          </a:prstGeom>
        </p:spPr>
      </p:pic>
      <p:sp>
        <p:nvSpPr>
          <p:cNvPr id="13" name="TextBox 12">
            <a:extLst>
              <a:ext uri="{FF2B5EF4-FFF2-40B4-BE49-F238E27FC236}">
                <a16:creationId xmlns:a16="http://schemas.microsoft.com/office/drawing/2014/main" id="{53FD5B62-F578-2B0C-2F01-73443BDADD8F}"/>
              </a:ext>
            </a:extLst>
          </p:cNvPr>
          <p:cNvSpPr txBox="1"/>
          <p:nvPr/>
        </p:nvSpPr>
        <p:spPr>
          <a:xfrm>
            <a:off x="498051" y="1627542"/>
            <a:ext cx="3918222" cy="1200329"/>
          </a:xfrm>
          <a:prstGeom prst="rect">
            <a:avLst/>
          </a:prstGeom>
          <a:noFill/>
        </p:spPr>
        <p:txBody>
          <a:bodyPr wrap="square">
            <a:spAutoFit/>
          </a:bodyPr>
          <a:lstStyle/>
          <a:p>
            <a:pPr marL="285750" indent="-285750">
              <a:buFontTx/>
              <a:buChar char="-"/>
            </a:pPr>
            <a:r>
              <a:rPr lang="en-US" sz="2400" dirty="0" err="1"/>
              <a:t>CAZyme</a:t>
            </a:r>
            <a:r>
              <a:rPr lang="en-US" sz="2400" dirty="0"/>
              <a:t> family distribution among </a:t>
            </a:r>
            <a:r>
              <a:rPr lang="en-US" sz="2400" dirty="0" err="1"/>
              <a:t>spp</a:t>
            </a:r>
            <a:r>
              <a:rPr lang="en-US" sz="2400" dirty="0"/>
              <a:t> representatives (cazy_distr_hm.pdf)</a:t>
            </a:r>
          </a:p>
        </p:txBody>
      </p:sp>
      <p:sp>
        <p:nvSpPr>
          <p:cNvPr id="14" name="TextBox 13">
            <a:extLst>
              <a:ext uri="{FF2B5EF4-FFF2-40B4-BE49-F238E27FC236}">
                <a16:creationId xmlns:a16="http://schemas.microsoft.com/office/drawing/2014/main" id="{3CD42F98-856B-897D-A9F1-B07EC438ED86}"/>
              </a:ext>
            </a:extLst>
          </p:cNvPr>
          <p:cNvSpPr txBox="1"/>
          <p:nvPr/>
        </p:nvSpPr>
        <p:spPr>
          <a:xfrm>
            <a:off x="444549" y="3013501"/>
            <a:ext cx="4034314" cy="830997"/>
          </a:xfrm>
          <a:prstGeom prst="rect">
            <a:avLst/>
          </a:prstGeom>
          <a:noFill/>
        </p:spPr>
        <p:txBody>
          <a:bodyPr wrap="square">
            <a:spAutoFit/>
          </a:bodyPr>
          <a:lstStyle/>
          <a:p>
            <a:pPr marL="285750" indent="-285750">
              <a:buFontTx/>
              <a:buChar char="-"/>
            </a:pPr>
            <a:r>
              <a:rPr lang="en-US" sz="2400" dirty="0"/>
              <a:t>The number of </a:t>
            </a:r>
            <a:r>
              <a:rPr lang="en-US" sz="2400" dirty="0" err="1"/>
              <a:t>CAZyme</a:t>
            </a:r>
            <a:r>
              <a:rPr lang="en-US" sz="2400" dirty="0"/>
              <a:t> families in one genome &gt; 5</a:t>
            </a:r>
          </a:p>
        </p:txBody>
      </p:sp>
      <p:sp>
        <p:nvSpPr>
          <p:cNvPr id="6" name="TextBox 5">
            <a:extLst>
              <a:ext uri="{FF2B5EF4-FFF2-40B4-BE49-F238E27FC236}">
                <a16:creationId xmlns:a16="http://schemas.microsoft.com/office/drawing/2014/main" id="{D61CD300-0BBD-3711-49E0-8A0669A51A96}"/>
              </a:ext>
            </a:extLst>
          </p:cNvPr>
          <p:cNvSpPr txBox="1"/>
          <p:nvPr/>
        </p:nvSpPr>
        <p:spPr>
          <a:xfrm>
            <a:off x="540227" y="246652"/>
            <a:ext cx="6142676"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7" name="TextBox 6">
            <a:extLst>
              <a:ext uri="{FF2B5EF4-FFF2-40B4-BE49-F238E27FC236}">
                <a16:creationId xmlns:a16="http://schemas.microsoft.com/office/drawing/2014/main" id="{5CA7A757-8DEB-AE36-03CC-057313087515}"/>
              </a:ext>
            </a:extLst>
          </p:cNvPr>
          <p:cNvSpPr txBox="1"/>
          <p:nvPr/>
        </p:nvSpPr>
        <p:spPr>
          <a:xfrm>
            <a:off x="444549" y="4518647"/>
            <a:ext cx="4163080" cy="1200329"/>
          </a:xfrm>
          <a:prstGeom prst="rect">
            <a:avLst/>
          </a:prstGeom>
          <a:noFill/>
        </p:spPr>
        <p:txBody>
          <a:bodyPr wrap="square">
            <a:spAutoFit/>
          </a:bodyPr>
          <a:lstStyle/>
          <a:p>
            <a:pPr marL="285750" indent="-285750">
              <a:buFontTx/>
              <a:buChar char="-"/>
            </a:pPr>
            <a:r>
              <a:rPr lang="en-US" sz="2400" dirty="0"/>
              <a:t>Some </a:t>
            </a:r>
            <a:r>
              <a:rPr lang="en-US" sz="2400" dirty="0" err="1"/>
              <a:t>CAZyme</a:t>
            </a:r>
            <a:r>
              <a:rPr lang="en-US" sz="2400" dirty="0"/>
              <a:t> e.g. GT2, GH3 are very common and abundant</a:t>
            </a:r>
          </a:p>
        </p:txBody>
      </p:sp>
    </p:spTree>
    <p:extLst>
      <p:ext uri="{BB962C8B-B14F-4D97-AF65-F5344CB8AC3E}">
        <p14:creationId xmlns:p14="http://schemas.microsoft.com/office/powerpoint/2010/main" val="219806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2CB060D3-CB97-B471-7E4D-A290A631EEF6}"/>
              </a:ext>
            </a:extLst>
          </p:cNvPr>
          <p:cNvPicPr>
            <a:picLocks noChangeAspect="1"/>
          </p:cNvPicPr>
          <p:nvPr/>
        </p:nvPicPr>
        <p:blipFill>
          <a:blip r:embed="rId2"/>
          <a:stretch>
            <a:fillRect/>
          </a:stretch>
        </p:blipFill>
        <p:spPr>
          <a:xfrm>
            <a:off x="4479040" y="1248689"/>
            <a:ext cx="7654971" cy="5142383"/>
          </a:xfrm>
          <a:prstGeom prst="rect">
            <a:avLst/>
          </a:prstGeom>
        </p:spPr>
      </p:pic>
      <p:sp>
        <p:nvSpPr>
          <p:cNvPr id="7" name="TextBox 6">
            <a:extLst>
              <a:ext uri="{FF2B5EF4-FFF2-40B4-BE49-F238E27FC236}">
                <a16:creationId xmlns:a16="http://schemas.microsoft.com/office/drawing/2014/main" id="{7375CEAB-2772-9FA3-9108-E13C4E030128}"/>
              </a:ext>
            </a:extLst>
          </p:cNvPr>
          <p:cNvSpPr txBox="1"/>
          <p:nvPr/>
        </p:nvSpPr>
        <p:spPr>
          <a:xfrm>
            <a:off x="252284" y="1580714"/>
            <a:ext cx="4392631" cy="830997"/>
          </a:xfrm>
          <a:prstGeom prst="rect">
            <a:avLst/>
          </a:prstGeom>
          <a:noFill/>
        </p:spPr>
        <p:txBody>
          <a:bodyPr wrap="square">
            <a:spAutoFit/>
          </a:bodyPr>
          <a:lstStyle/>
          <a:p>
            <a:pPr marL="285750" indent="-285750">
              <a:buFontTx/>
              <a:buChar char="-"/>
            </a:pPr>
            <a:r>
              <a:rPr lang="en-US" sz="2400" dirty="0"/>
              <a:t>The proportion of genes in CGC (</a:t>
            </a:r>
            <a:r>
              <a:rPr lang="sv-SE" sz="2400" dirty="0"/>
              <a:t>prop_sig_cgc_stackbar.pdf)</a:t>
            </a:r>
            <a:endParaRPr lang="en-US" sz="2400" dirty="0"/>
          </a:p>
        </p:txBody>
      </p:sp>
      <p:sp>
        <p:nvSpPr>
          <p:cNvPr id="10" name="TextBox 9">
            <a:extLst>
              <a:ext uri="{FF2B5EF4-FFF2-40B4-BE49-F238E27FC236}">
                <a16:creationId xmlns:a16="http://schemas.microsoft.com/office/drawing/2014/main" id="{8D49F533-F16F-4F6B-CDBA-E0797C0050AE}"/>
              </a:ext>
            </a:extLst>
          </p:cNvPr>
          <p:cNvSpPr txBox="1"/>
          <p:nvPr/>
        </p:nvSpPr>
        <p:spPr>
          <a:xfrm>
            <a:off x="252284" y="3620945"/>
            <a:ext cx="3862935" cy="1200329"/>
          </a:xfrm>
          <a:prstGeom prst="rect">
            <a:avLst/>
          </a:prstGeom>
          <a:noFill/>
        </p:spPr>
        <p:txBody>
          <a:bodyPr wrap="square">
            <a:spAutoFit/>
          </a:bodyPr>
          <a:lstStyle/>
          <a:p>
            <a:pPr marL="285750" indent="-285750">
              <a:buFontTx/>
              <a:buChar char="-"/>
            </a:pPr>
            <a:r>
              <a:rPr lang="en-US" sz="2400" dirty="0"/>
              <a:t>Null genes account for a relatively large proportion within CGC in each genome</a:t>
            </a:r>
          </a:p>
        </p:txBody>
      </p:sp>
      <p:sp>
        <p:nvSpPr>
          <p:cNvPr id="6" name="TextBox 5">
            <a:extLst>
              <a:ext uri="{FF2B5EF4-FFF2-40B4-BE49-F238E27FC236}">
                <a16:creationId xmlns:a16="http://schemas.microsoft.com/office/drawing/2014/main" id="{9431781D-3546-B56A-31E0-C71DD402FEB3}"/>
              </a:ext>
            </a:extLst>
          </p:cNvPr>
          <p:cNvSpPr txBox="1"/>
          <p:nvPr/>
        </p:nvSpPr>
        <p:spPr>
          <a:xfrm>
            <a:off x="540227" y="372070"/>
            <a:ext cx="6142676"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Plots of </a:t>
            </a:r>
            <a:r>
              <a:rPr lang="en-US" sz="2800" dirty="0" err="1"/>
              <a:t>CAZyme</a:t>
            </a:r>
            <a:r>
              <a:rPr lang="en-US" sz="2800" dirty="0"/>
              <a:t> and CGC analyses</a:t>
            </a:r>
          </a:p>
        </p:txBody>
      </p:sp>
    </p:spTree>
    <p:extLst>
      <p:ext uri="{BB962C8B-B14F-4D97-AF65-F5344CB8AC3E}">
        <p14:creationId xmlns:p14="http://schemas.microsoft.com/office/powerpoint/2010/main" val="3101062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586238C7-8F57-4A45-A2BE-009EC0D4D37A}"/>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3</a:t>
            </a:r>
          </a:p>
        </p:txBody>
      </p:sp>
      <p:sp>
        <p:nvSpPr>
          <p:cNvPr id="14" name="TextBox 13">
            <a:extLst>
              <a:ext uri="{FF2B5EF4-FFF2-40B4-BE49-F238E27FC236}">
                <a16:creationId xmlns:a16="http://schemas.microsoft.com/office/drawing/2014/main" id="{BC491673-8CA6-6841-BFDF-1023751058DB}"/>
              </a:ext>
            </a:extLst>
          </p:cNvPr>
          <p:cNvSpPr txBox="1"/>
          <p:nvPr/>
        </p:nvSpPr>
        <p:spPr>
          <a:xfrm>
            <a:off x="912564" y="2847242"/>
            <a:ext cx="10366872" cy="1641513"/>
          </a:xfrm>
          <a:prstGeom prst="rect">
            <a:avLst/>
          </a:prstGeom>
        </p:spPr>
        <p:txBody>
          <a:bodyPr vert="horz" lIns="91440" tIns="45720" rIns="91440" bIns="45720" rtlCol="0">
            <a:normAutofit/>
          </a:bodyPr>
          <a:lstStyle/>
          <a:p>
            <a:pPr algn="ctr">
              <a:lnSpc>
                <a:spcPct val="90000"/>
              </a:lnSpc>
              <a:spcAft>
                <a:spcPts val="600"/>
              </a:spcAft>
            </a:pPr>
            <a:r>
              <a:rPr lang="en-US" sz="3600" dirty="0"/>
              <a:t>Pan-genomics by </a:t>
            </a:r>
            <a:r>
              <a:rPr lang="en-US" sz="3600" dirty="0" err="1"/>
              <a:t>anvi’o</a:t>
            </a:r>
            <a:endParaRPr lang="en-US" sz="3600" dirty="0"/>
          </a:p>
          <a:p>
            <a:pPr algn="ctr">
              <a:lnSpc>
                <a:spcPct val="90000"/>
              </a:lnSpc>
              <a:spcAft>
                <a:spcPts val="600"/>
              </a:spcAft>
            </a:pPr>
            <a:r>
              <a:rPr lang="en-US" sz="3600" dirty="0"/>
              <a:t>Phylogeny analysis based on SCG alignment by </a:t>
            </a:r>
            <a:r>
              <a:rPr lang="en-US" sz="3600" dirty="0" err="1"/>
              <a:t>anvi'o</a:t>
            </a:r>
            <a:endParaRPr lang="en-US" sz="3600" dirty="0"/>
          </a:p>
          <a:p>
            <a:pPr marL="228600" algn="ctr">
              <a:lnSpc>
                <a:spcPct val="90000"/>
              </a:lnSpc>
              <a:spcAft>
                <a:spcPts val="600"/>
              </a:spcAft>
            </a:pPr>
            <a:endParaRPr lang="en-US" sz="3600" dirty="0"/>
          </a:p>
        </p:txBody>
      </p:sp>
    </p:spTree>
    <p:extLst>
      <p:ext uri="{BB962C8B-B14F-4D97-AF65-F5344CB8AC3E}">
        <p14:creationId xmlns:p14="http://schemas.microsoft.com/office/powerpoint/2010/main" val="1379553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809828" y="305845"/>
            <a:ext cx="5286172" cy="541635"/>
          </a:xfrm>
        </p:spPr>
        <p:txBody>
          <a:bodyPr>
            <a:noAutofit/>
          </a:bodyPr>
          <a:lstStyle/>
          <a:p>
            <a:pPr marL="457200" indent="-457200">
              <a:buFont typeface="Wingdings" panose="05000000000000000000" pitchFamily="2" charset="2"/>
              <a:buChar char="v"/>
            </a:pPr>
            <a:r>
              <a:rPr lang="en-US" sz="3200" b="1" dirty="0" err="1">
                <a:latin typeface="+mn-lt"/>
                <a:ea typeface="+mn-ea"/>
                <a:cs typeface="+mn-cs"/>
              </a:rPr>
              <a:t>Pangenomics</a:t>
            </a:r>
            <a:r>
              <a:rPr lang="en-US" sz="3200" b="1" dirty="0">
                <a:latin typeface="+mn-lt"/>
                <a:ea typeface="+mn-ea"/>
                <a:cs typeface="+mn-cs"/>
              </a:rPr>
              <a:t> by </a:t>
            </a:r>
            <a:r>
              <a:rPr lang="en-US" sz="3200" b="1" dirty="0" err="1">
                <a:latin typeface="+mn-lt"/>
                <a:ea typeface="+mn-ea"/>
                <a:cs typeface="+mn-cs"/>
              </a:rPr>
              <a:t>anvi'o</a:t>
            </a:r>
            <a:endParaRPr lang="en-US" sz="3200" b="1" dirty="0">
              <a:latin typeface="+mn-lt"/>
              <a:ea typeface="+mn-ea"/>
              <a:cs typeface="+mn-cs"/>
            </a:endParaRPr>
          </a:p>
        </p:txBody>
      </p:sp>
      <p:sp>
        <p:nvSpPr>
          <p:cNvPr id="7" name="TextBox 6">
            <a:extLst>
              <a:ext uri="{FF2B5EF4-FFF2-40B4-BE49-F238E27FC236}">
                <a16:creationId xmlns:a16="http://schemas.microsoft.com/office/drawing/2014/main" id="{897AD874-3D02-DD9E-EE0B-311BAF5C4922}"/>
              </a:ext>
            </a:extLst>
          </p:cNvPr>
          <p:cNvSpPr txBox="1"/>
          <p:nvPr/>
        </p:nvSpPr>
        <p:spPr>
          <a:xfrm>
            <a:off x="920074" y="1013519"/>
            <a:ext cx="10889305" cy="523220"/>
          </a:xfrm>
          <a:prstGeom prst="rect">
            <a:avLst/>
          </a:prstGeom>
          <a:noFill/>
        </p:spPr>
        <p:txBody>
          <a:bodyPr wrap="square">
            <a:spAutoFit/>
          </a:bodyPr>
          <a:lstStyle/>
          <a:p>
            <a:pPr marL="342900" indent="-342900" algn="l">
              <a:buFont typeface="Arial" panose="020B0604020202020204" pitchFamily="34" charset="0"/>
              <a:buChar char="•"/>
            </a:pPr>
            <a:r>
              <a:rPr lang="en-US" sz="2800" dirty="0"/>
              <a:t>Make </a:t>
            </a:r>
            <a:r>
              <a:rPr lang="en-US" sz="2800" dirty="0" err="1"/>
              <a:t>anvio</a:t>
            </a:r>
            <a:r>
              <a:rPr lang="en-US" sz="2800" dirty="0"/>
              <a:t> contig database and import </a:t>
            </a:r>
            <a:r>
              <a:rPr lang="en-US" sz="2800" dirty="0" err="1"/>
              <a:t>dbCAN</a:t>
            </a:r>
            <a:r>
              <a:rPr lang="en-US" sz="2800" dirty="0"/>
              <a:t> annotation</a:t>
            </a:r>
          </a:p>
        </p:txBody>
      </p:sp>
      <p:sp>
        <p:nvSpPr>
          <p:cNvPr id="8" name="TextBox 7">
            <a:extLst>
              <a:ext uri="{FF2B5EF4-FFF2-40B4-BE49-F238E27FC236}">
                <a16:creationId xmlns:a16="http://schemas.microsoft.com/office/drawing/2014/main" id="{5D4C1992-51F6-FC29-C0F3-F20DDFE01092}"/>
              </a:ext>
            </a:extLst>
          </p:cNvPr>
          <p:cNvSpPr txBox="1"/>
          <p:nvPr/>
        </p:nvSpPr>
        <p:spPr>
          <a:xfrm>
            <a:off x="920074" y="3445919"/>
            <a:ext cx="6094378"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Make Pan-genome by </a:t>
            </a:r>
            <a:r>
              <a:rPr lang="en-US" sz="2800" dirty="0" err="1"/>
              <a:t>anvi'o</a:t>
            </a:r>
            <a:endParaRPr lang="en-US" sz="2800" dirty="0"/>
          </a:p>
        </p:txBody>
      </p:sp>
      <p:sp>
        <p:nvSpPr>
          <p:cNvPr id="10" name="TextBox 9">
            <a:extLst>
              <a:ext uri="{FF2B5EF4-FFF2-40B4-BE49-F238E27FC236}">
                <a16:creationId xmlns:a16="http://schemas.microsoft.com/office/drawing/2014/main" id="{1D7B4B00-4784-80AD-DD5C-519DC4C1EC24}"/>
              </a:ext>
            </a:extLst>
          </p:cNvPr>
          <p:cNvSpPr txBox="1"/>
          <p:nvPr/>
        </p:nvSpPr>
        <p:spPr>
          <a:xfrm>
            <a:off x="920074" y="5691678"/>
            <a:ext cx="8476845" cy="954107"/>
          </a:xfrm>
          <a:prstGeom prst="rect">
            <a:avLst/>
          </a:prstGeom>
          <a:noFill/>
        </p:spPr>
        <p:txBody>
          <a:bodyPr wrap="square">
            <a:spAutoFit/>
          </a:bodyPr>
          <a:lstStyle/>
          <a:p>
            <a:pPr marL="285750" indent="-285750" algn="l">
              <a:buFont typeface="Arial" panose="020B0604020202020204" pitchFamily="34" charset="0"/>
              <a:buChar char="•"/>
            </a:pPr>
            <a:r>
              <a:rPr lang="en-US" sz="2800" dirty="0"/>
              <a:t>Visualize </a:t>
            </a:r>
            <a:r>
              <a:rPr lang="en-US" sz="2800" dirty="0" err="1"/>
              <a:t>anvi'o</a:t>
            </a:r>
            <a:r>
              <a:rPr lang="en-US" sz="2800" dirty="0"/>
              <a:t> pan-genome </a:t>
            </a:r>
            <a:r>
              <a:rPr lang="en-US" sz="2800" dirty="0">
                <a:latin typeface="+mn-lt"/>
                <a:ea typeface="+mn-ea"/>
                <a:cs typeface="+mn-cs"/>
              </a:rPr>
              <a:t>on the interactive page</a:t>
            </a:r>
            <a:r>
              <a:rPr lang="en-US" sz="2800" dirty="0"/>
              <a:t> [open local computer terminal]</a:t>
            </a:r>
          </a:p>
        </p:txBody>
      </p:sp>
      <p:pic>
        <p:nvPicPr>
          <p:cNvPr id="18" name="Picture 17" descr="Text&#10;&#10;Description automatically generated">
            <a:extLst>
              <a:ext uri="{FF2B5EF4-FFF2-40B4-BE49-F238E27FC236}">
                <a16:creationId xmlns:a16="http://schemas.microsoft.com/office/drawing/2014/main" id="{67968F5F-134F-007B-8E07-8C63A4A21D53}"/>
              </a:ext>
            </a:extLst>
          </p:cNvPr>
          <p:cNvPicPr>
            <a:picLocks noChangeAspect="1"/>
          </p:cNvPicPr>
          <p:nvPr/>
        </p:nvPicPr>
        <p:blipFill>
          <a:blip r:embed="rId2"/>
          <a:stretch>
            <a:fillRect/>
          </a:stretch>
        </p:blipFill>
        <p:spPr>
          <a:xfrm>
            <a:off x="6364726" y="3728394"/>
            <a:ext cx="2678351" cy="1694335"/>
          </a:xfrm>
          <a:prstGeom prst="rect">
            <a:avLst/>
          </a:prstGeom>
        </p:spPr>
      </p:pic>
      <p:sp>
        <p:nvSpPr>
          <p:cNvPr id="19" name="TextBox 18">
            <a:extLst>
              <a:ext uri="{FF2B5EF4-FFF2-40B4-BE49-F238E27FC236}">
                <a16:creationId xmlns:a16="http://schemas.microsoft.com/office/drawing/2014/main" id="{4A9BA742-35FB-0DAE-6F83-D1B42C901379}"/>
              </a:ext>
            </a:extLst>
          </p:cNvPr>
          <p:cNvSpPr txBox="1"/>
          <p:nvPr/>
        </p:nvSpPr>
        <p:spPr>
          <a:xfrm>
            <a:off x="4868420" y="4268845"/>
            <a:ext cx="2678350" cy="461665"/>
          </a:xfrm>
          <a:prstGeom prst="rect">
            <a:avLst/>
          </a:prstGeom>
          <a:noFill/>
        </p:spPr>
        <p:txBody>
          <a:bodyPr wrap="square">
            <a:spAutoFit/>
          </a:bodyPr>
          <a:lstStyle/>
          <a:p>
            <a:pPr algn="l"/>
            <a:r>
              <a:rPr lang="en-US" sz="2400" dirty="0" err="1"/>
              <a:t>Pan_OUT</a:t>
            </a:r>
            <a:r>
              <a:rPr lang="en-US" sz="2400" dirty="0"/>
              <a:t>/</a:t>
            </a:r>
          </a:p>
        </p:txBody>
      </p:sp>
      <p:pic>
        <p:nvPicPr>
          <p:cNvPr id="23" name="Picture 22" descr="Text&#10;&#10;Description automatically generated">
            <a:extLst>
              <a:ext uri="{FF2B5EF4-FFF2-40B4-BE49-F238E27FC236}">
                <a16:creationId xmlns:a16="http://schemas.microsoft.com/office/drawing/2014/main" id="{FD287CBD-99B2-C263-C78A-4F20923D01E2}"/>
              </a:ext>
            </a:extLst>
          </p:cNvPr>
          <p:cNvPicPr>
            <a:picLocks noChangeAspect="1"/>
          </p:cNvPicPr>
          <p:nvPr/>
        </p:nvPicPr>
        <p:blipFill>
          <a:blip r:embed="rId3"/>
          <a:stretch>
            <a:fillRect/>
          </a:stretch>
        </p:blipFill>
        <p:spPr>
          <a:xfrm>
            <a:off x="1461985" y="2063866"/>
            <a:ext cx="3406435" cy="1173582"/>
          </a:xfrm>
          <a:prstGeom prst="rect">
            <a:avLst/>
          </a:prstGeom>
        </p:spPr>
      </p:pic>
      <p:sp>
        <p:nvSpPr>
          <p:cNvPr id="24" name="TextBox 23">
            <a:extLst>
              <a:ext uri="{FF2B5EF4-FFF2-40B4-BE49-F238E27FC236}">
                <a16:creationId xmlns:a16="http://schemas.microsoft.com/office/drawing/2014/main" id="{18CA2BEA-FA43-A712-8D67-1A67A06D776C}"/>
              </a:ext>
            </a:extLst>
          </p:cNvPr>
          <p:cNvSpPr txBox="1"/>
          <p:nvPr/>
        </p:nvSpPr>
        <p:spPr>
          <a:xfrm>
            <a:off x="1461984" y="1597034"/>
            <a:ext cx="4150875" cy="461665"/>
          </a:xfrm>
          <a:prstGeom prst="rect">
            <a:avLst/>
          </a:prstGeom>
          <a:noFill/>
        </p:spPr>
        <p:txBody>
          <a:bodyPr wrap="square">
            <a:spAutoFit/>
          </a:bodyPr>
          <a:lstStyle/>
          <a:p>
            <a:pPr algn="l"/>
            <a:r>
              <a:rPr lang="en-US" sz="2400" dirty="0" err="1"/>
              <a:t>function_import_table</a:t>
            </a:r>
            <a:r>
              <a:rPr lang="en-US" sz="2400" dirty="0"/>
              <a:t>/</a:t>
            </a:r>
          </a:p>
        </p:txBody>
      </p:sp>
      <p:pic>
        <p:nvPicPr>
          <p:cNvPr id="26" name="Picture 25" descr="Text&#10;&#10;Description automatically generated">
            <a:extLst>
              <a:ext uri="{FF2B5EF4-FFF2-40B4-BE49-F238E27FC236}">
                <a16:creationId xmlns:a16="http://schemas.microsoft.com/office/drawing/2014/main" id="{AC6A3253-3B7D-A3D6-85AB-E0D9F2B94D7D}"/>
              </a:ext>
            </a:extLst>
          </p:cNvPr>
          <p:cNvPicPr>
            <a:picLocks noChangeAspect="1"/>
          </p:cNvPicPr>
          <p:nvPr/>
        </p:nvPicPr>
        <p:blipFill>
          <a:blip r:embed="rId4"/>
          <a:stretch>
            <a:fillRect/>
          </a:stretch>
        </p:blipFill>
        <p:spPr>
          <a:xfrm>
            <a:off x="6096000" y="2157429"/>
            <a:ext cx="3475021" cy="990686"/>
          </a:xfrm>
          <a:prstGeom prst="rect">
            <a:avLst/>
          </a:prstGeom>
        </p:spPr>
      </p:pic>
      <p:sp>
        <p:nvSpPr>
          <p:cNvPr id="28" name="TextBox 27">
            <a:extLst>
              <a:ext uri="{FF2B5EF4-FFF2-40B4-BE49-F238E27FC236}">
                <a16:creationId xmlns:a16="http://schemas.microsoft.com/office/drawing/2014/main" id="{E1BE6BC9-51F7-3ED8-8797-B84C307BF58B}"/>
              </a:ext>
            </a:extLst>
          </p:cNvPr>
          <p:cNvSpPr txBox="1"/>
          <p:nvPr/>
        </p:nvSpPr>
        <p:spPr>
          <a:xfrm>
            <a:off x="6096000" y="1602201"/>
            <a:ext cx="4049949" cy="461665"/>
          </a:xfrm>
          <a:prstGeom prst="rect">
            <a:avLst/>
          </a:prstGeom>
          <a:noFill/>
        </p:spPr>
        <p:txBody>
          <a:bodyPr wrap="square">
            <a:spAutoFit/>
          </a:bodyPr>
          <a:lstStyle/>
          <a:p>
            <a:r>
              <a:rPr lang="en-US" sz="2400" dirty="0"/>
              <a:t>45_Bacteroides_spp_rep_seq/</a:t>
            </a:r>
          </a:p>
        </p:txBody>
      </p:sp>
    </p:spTree>
    <p:extLst>
      <p:ext uri="{BB962C8B-B14F-4D97-AF65-F5344CB8AC3E}">
        <p14:creationId xmlns:p14="http://schemas.microsoft.com/office/powerpoint/2010/main" val="1642399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8A87D5-6911-5E97-6485-8E076F6C2695}"/>
              </a:ext>
            </a:extLst>
          </p:cNvPr>
          <p:cNvSpPr txBox="1"/>
          <p:nvPr/>
        </p:nvSpPr>
        <p:spPr>
          <a:xfrm>
            <a:off x="673641" y="4576695"/>
            <a:ext cx="11116283" cy="1846659"/>
          </a:xfrm>
          <a:prstGeom prst="rect">
            <a:avLst/>
          </a:prstGeom>
          <a:noFill/>
        </p:spPr>
        <p:txBody>
          <a:bodyPr wrap="square">
            <a:spAutoFit/>
          </a:bodyPr>
          <a:lstStyle/>
          <a:p>
            <a:pPr marL="342900" indent="-342900">
              <a:buFontTx/>
              <a:buChar char="-"/>
            </a:pPr>
            <a:r>
              <a:rPr lang="en-US" sz="2400" dirty="0"/>
              <a:t>Type in following command lines </a:t>
            </a:r>
            <a:r>
              <a:rPr lang="en-US" sz="2400" dirty="0">
                <a:solidFill>
                  <a:srgbClr val="FF0000"/>
                </a:solidFill>
              </a:rPr>
              <a:t>on your local computer terminal</a:t>
            </a:r>
          </a:p>
          <a:p>
            <a:endParaRPr lang="en-US" dirty="0"/>
          </a:p>
          <a:p>
            <a:r>
              <a:rPr lang="en-US" dirty="0" err="1"/>
              <a:t>ssh</a:t>
            </a:r>
            <a:r>
              <a:rPr lang="en-US" dirty="0"/>
              <a:t> -L 8080:localhost:8080 </a:t>
            </a:r>
            <a:r>
              <a:rPr lang="en-US" dirty="0">
                <a:hlinkClick r:id="rId2"/>
              </a:rPr>
              <a:t>yourusername@crane.unl.edu</a:t>
            </a:r>
            <a:endParaRPr lang="en-US" dirty="0"/>
          </a:p>
          <a:p>
            <a:r>
              <a:rPr lang="en-US" dirty="0"/>
              <a:t>cd $WORK/workshop_2022/</a:t>
            </a:r>
            <a:r>
              <a:rPr lang="en-US" dirty="0" err="1"/>
              <a:t>pan_genomics</a:t>
            </a:r>
            <a:r>
              <a:rPr lang="en-US" dirty="0"/>
              <a:t>/</a:t>
            </a:r>
          </a:p>
          <a:p>
            <a:r>
              <a:rPr lang="en-US" dirty="0"/>
              <a:t>ml </a:t>
            </a:r>
            <a:r>
              <a:rPr lang="en-US" dirty="0" err="1"/>
              <a:t>anvio</a:t>
            </a:r>
            <a:r>
              <a:rPr lang="en-US" dirty="0"/>
              <a:t>/7</a:t>
            </a:r>
          </a:p>
          <a:p>
            <a:r>
              <a:rPr lang="en-US" dirty="0" err="1"/>
              <a:t>anvi</a:t>
            </a:r>
            <a:r>
              <a:rPr lang="en-US" dirty="0"/>
              <a:t>-display-pan -g storage-</a:t>
            </a:r>
            <a:r>
              <a:rPr lang="en-US" dirty="0" err="1"/>
              <a:t>GENOMES.db</a:t>
            </a:r>
            <a:r>
              <a:rPr lang="en-US" dirty="0"/>
              <a:t> -p </a:t>
            </a:r>
            <a:r>
              <a:rPr lang="en-US" dirty="0" err="1"/>
              <a:t>Pan_OUT</a:t>
            </a:r>
            <a:r>
              <a:rPr lang="en-US" dirty="0"/>
              <a:t>/</a:t>
            </a:r>
            <a:r>
              <a:rPr lang="en-US" dirty="0" err="1"/>
              <a:t>UHGG_Bacteroides_Pangenome-PAN.db</a:t>
            </a:r>
            <a:r>
              <a:rPr lang="en-US" dirty="0"/>
              <a:t> --server-only -P 8080</a:t>
            </a:r>
          </a:p>
        </p:txBody>
      </p:sp>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8" name="TextBox 7">
            <a:extLst>
              <a:ext uri="{FF2B5EF4-FFF2-40B4-BE49-F238E27FC236}">
                <a16:creationId xmlns:a16="http://schemas.microsoft.com/office/drawing/2014/main" id="{119E312B-2D40-8C6E-E632-2131BDC8E38D}"/>
              </a:ext>
            </a:extLst>
          </p:cNvPr>
          <p:cNvSpPr txBox="1"/>
          <p:nvPr/>
        </p:nvSpPr>
        <p:spPr>
          <a:xfrm>
            <a:off x="6713706" y="1739560"/>
            <a:ext cx="3208507" cy="369332"/>
          </a:xfrm>
          <a:prstGeom prst="rect">
            <a:avLst/>
          </a:prstGeom>
          <a:noFill/>
        </p:spPr>
        <p:txBody>
          <a:bodyPr wrap="square">
            <a:spAutoFit/>
          </a:bodyPr>
          <a:lstStyle/>
          <a:p>
            <a:r>
              <a:rPr lang="en-US" b="1" dirty="0">
                <a:solidFill>
                  <a:srgbClr val="FF0000"/>
                </a:solidFill>
              </a:rPr>
              <a:t>Mac: “Terminal”</a:t>
            </a:r>
            <a:endParaRPr lang="en-US" dirty="0"/>
          </a:p>
        </p:txBody>
      </p:sp>
      <p:sp>
        <p:nvSpPr>
          <p:cNvPr id="13" name="TextBox 12">
            <a:extLst>
              <a:ext uri="{FF2B5EF4-FFF2-40B4-BE49-F238E27FC236}">
                <a16:creationId xmlns:a16="http://schemas.microsoft.com/office/drawing/2014/main" id="{01B99512-19F5-B672-BCEB-5D2F32206995}"/>
              </a:ext>
            </a:extLst>
          </p:cNvPr>
          <p:cNvSpPr txBox="1"/>
          <p:nvPr/>
        </p:nvSpPr>
        <p:spPr>
          <a:xfrm>
            <a:off x="1089755" y="1733994"/>
            <a:ext cx="3142523" cy="325476"/>
          </a:xfrm>
          <a:prstGeom prst="rect">
            <a:avLst/>
          </a:prstGeom>
          <a:noFill/>
        </p:spPr>
        <p:txBody>
          <a:bodyPr wrap="square">
            <a:spAutoFit/>
          </a:bodyPr>
          <a:lstStyle/>
          <a:p>
            <a:r>
              <a:rPr lang="en-US" b="1" dirty="0">
                <a:solidFill>
                  <a:srgbClr val="FF0000"/>
                </a:solidFill>
              </a:rPr>
              <a:t>Windows: “Command Prompt” </a:t>
            </a:r>
          </a:p>
        </p:txBody>
      </p:sp>
      <p:pic>
        <p:nvPicPr>
          <p:cNvPr id="15" name="Picture 14" descr="Graphical user interface, application&#10;&#10;Description automatically generated">
            <a:extLst>
              <a:ext uri="{FF2B5EF4-FFF2-40B4-BE49-F238E27FC236}">
                <a16:creationId xmlns:a16="http://schemas.microsoft.com/office/drawing/2014/main" id="{FB5377D9-4F82-421A-EE22-4C1FB4DA5B9D}"/>
              </a:ext>
            </a:extLst>
          </p:cNvPr>
          <p:cNvPicPr>
            <a:picLocks noChangeAspect="1"/>
          </p:cNvPicPr>
          <p:nvPr/>
        </p:nvPicPr>
        <p:blipFill>
          <a:blip r:embed="rId3"/>
          <a:stretch>
            <a:fillRect/>
          </a:stretch>
        </p:blipFill>
        <p:spPr>
          <a:xfrm>
            <a:off x="6606702" y="2169005"/>
            <a:ext cx="4383221" cy="2026023"/>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2562D4E0-F653-9BD4-68C9-A8DB9BBAABB8}"/>
              </a:ext>
            </a:extLst>
          </p:cNvPr>
          <p:cNvPicPr>
            <a:picLocks noChangeAspect="1"/>
          </p:cNvPicPr>
          <p:nvPr/>
        </p:nvPicPr>
        <p:blipFill>
          <a:blip r:embed="rId4"/>
          <a:stretch>
            <a:fillRect/>
          </a:stretch>
        </p:blipFill>
        <p:spPr>
          <a:xfrm>
            <a:off x="777578" y="2108892"/>
            <a:ext cx="4290533" cy="2086135"/>
          </a:xfrm>
          <a:prstGeom prst="rect">
            <a:avLst/>
          </a:prstGeom>
        </p:spPr>
      </p:pic>
      <p:sp>
        <p:nvSpPr>
          <p:cNvPr id="21" name="TextBox 20">
            <a:extLst>
              <a:ext uri="{FF2B5EF4-FFF2-40B4-BE49-F238E27FC236}">
                <a16:creationId xmlns:a16="http://schemas.microsoft.com/office/drawing/2014/main" id="{57E3649D-42A3-6B97-3E97-2533B364D190}"/>
              </a:ext>
            </a:extLst>
          </p:cNvPr>
          <p:cNvSpPr txBox="1"/>
          <p:nvPr/>
        </p:nvSpPr>
        <p:spPr>
          <a:xfrm>
            <a:off x="673641" y="1159476"/>
            <a:ext cx="7983976" cy="461665"/>
          </a:xfrm>
          <a:prstGeom prst="rect">
            <a:avLst/>
          </a:prstGeom>
          <a:noFill/>
        </p:spPr>
        <p:txBody>
          <a:bodyPr wrap="square">
            <a:spAutoFit/>
          </a:bodyPr>
          <a:lstStyle/>
          <a:p>
            <a:pPr marL="285750" indent="-285750">
              <a:buFontTx/>
              <a:buChar char="-"/>
            </a:pPr>
            <a:r>
              <a:rPr lang="en-US" sz="2400" dirty="0"/>
              <a:t>Find your </a:t>
            </a:r>
            <a:r>
              <a:rPr lang="en-US" sz="2400" dirty="0">
                <a:solidFill>
                  <a:srgbClr val="FF0000"/>
                </a:solidFill>
              </a:rPr>
              <a:t>local computer terminal </a:t>
            </a:r>
            <a:r>
              <a:rPr lang="en-US" sz="2400" dirty="0"/>
              <a:t>and open it</a:t>
            </a:r>
            <a:endParaRPr lang="en-US" sz="2400" b="1" dirty="0">
              <a:solidFill>
                <a:srgbClr val="FF0000"/>
              </a:solidFill>
            </a:endParaRPr>
          </a:p>
        </p:txBody>
      </p:sp>
    </p:spTree>
    <p:extLst>
      <p:ext uri="{BB962C8B-B14F-4D97-AF65-F5344CB8AC3E}">
        <p14:creationId xmlns:p14="http://schemas.microsoft.com/office/powerpoint/2010/main" val="3821895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AF212D-E874-7E13-4487-A6B07156B4CB}"/>
              </a:ext>
            </a:extLst>
          </p:cNvPr>
          <p:cNvSpPr txBox="1">
            <a:spLocks/>
          </p:cNvSpPr>
          <p:nvPr/>
        </p:nvSpPr>
        <p:spPr>
          <a:xfrm>
            <a:off x="673641" y="356825"/>
            <a:ext cx="9141568"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sp>
        <p:nvSpPr>
          <p:cNvPr id="10" name="TextBox 9">
            <a:extLst>
              <a:ext uri="{FF2B5EF4-FFF2-40B4-BE49-F238E27FC236}">
                <a16:creationId xmlns:a16="http://schemas.microsoft.com/office/drawing/2014/main" id="{6305CD0B-7A6A-6435-E3A4-799FFD95E03C}"/>
              </a:ext>
            </a:extLst>
          </p:cNvPr>
          <p:cNvSpPr txBox="1"/>
          <p:nvPr/>
        </p:nvSpPr>
        <p:spPr>
          <a:xfrm>
            <a:off x="330266" y="2582456"/>
            <a:ext cx="3064213" cy="1323439"/>
          </a:xfrm>
          <a:prstGeom prst="rect">
            <a:avLst/>
          </a:prstGeom>
          <a:noFill/>
        </p:spPr>
        <p:txBody>
          <a:bodyPr wrap="square">
            <a:spAutoFit/>
          </a:bodyPr>
          <a:lstStyle/>
          <a:p>
            <a:pPr marL="285750" indent="-285750">
              <a:buFontTx/>
              <a:buChar char="-"/>
            </a:pPr>
            <a:r>
              <a:rPr lang="en-US" sz="2000" dirty="0"/>
              <a:t>The server port 8080 may be occupied by others sometimes, just try 8079, 8078, .…..</a:t>
            </a:r>
          </a:p>
        </p:txBody>
      </p:sp>
      <p:pic>
        <p:nvPicPr>
          <p:cNvPr id="12" name="Picture 11">
            <a:extLst>
              <a:ext uri="{FF2B5EF4-FFF2-40B4-BE49-F238E27FC236}">
                <a16:creationId xmlns:a16="http://schemas.microsoft.com/office/drawing/2014/main" id="{5A97E66E-6785-E2E9-67D3-433E155348C1}"/>
              </a:ext>
            </a:extLst>
          </p:cNvPr>
          <p:cNvPicPr>
            <a:picLocks noChangeAspect="1"/>
          </p:cNvPicPr>
          <p:nvPr/>
        </p:nvPicPr>
        <p:blipFill>
          <a:blip r:embed="rId2"/>
          <a:stretch>
            <a:fillRect/>
          </a:stretch>
        </p:blipFill>
        <p:spPr>
          <a:xfrm>
            <a:off x="3394479" y="1434558"/>
            <a:ext cx="8585824" cy="4592000"/>
          </a:xfrm>
          <a:prstGeom prst="rect">
            <a:avLst/>
          </a:prstGeom>
        </p:spPr>
      </p:pic>
      <p:sp>
        <p:nvSpPr>
          <p:cNvPr id="14" name="TextBox 13">
            <a:extLst>
              <a:ext uri="{FF2B5EF4-FFF2-40B4-BE49-F238E27FC236}">
                <a16:creationId xmlns:a16="http://schemas.microsoft.com/office/drawing/2014/main" id="{A51E3550-4E30-DA35-940D-BB7294A8AC13}"/>
              </a:ext>
            </a:extLst>
          </p:cNvPr>
          <p:cNvSpPr txBox="1"/>
          <p:nvPr/>
        </p:nvSpPr>
        <p:spPr>
          <a:xfrm>
            <a:off x="351898" y="1295219"/>
            <a:ext cx="2892654" cy="1015663"/>
          </a:xfrm>
          <a:prstGeom prst="rect">
            <a:avLst/>
          </a:prstGeom>
          <a:noFill/>
        </p:spPr>
        <p:txBody>
          <a:bodyPr wrap="square">
            <a:spAutoFit/>
          </a:bodyPr>
          <a:lstStyle/>
          <a:p>
            <a:pPr marL="342900" indent="-342900">
              <a:buFontTx/>
              <a:buChar char="-"/>
            </a:pPr>
            <a:r>
              <a:rPr lang="en-US" sz="2000" dirty="0"/>
              <a:t>If succeed, your terminal should look like the picture.</a:t>
            </a:r>
          </a:p>
        </p:txBody>
      </p:sp>
      <p:sp>
        <p:nvSpPr>
          <p:cNvPr id="11" name="TextBox 10">
            <a:extLst>
              <a:ext uri="{FF2B5EF4-FFF2-40B4-BE49-F238E27FC236}">
                <a16:creationId xmlns:a16="http://schemas.microsoft.com/office/drawing/2014/main" id="{9134685B-F146-29C0-6CA4-54FD2DE2058A}"/>
              </a:ext>
            </a:extLst>
          </p:cNvPr>
          <p:cNvSpPr txBox="1"/>
          <p:nvPr/>
        </p:nvSpPr>
        <p:spPr>
          <a:xfrm>
            <a:off x="351898" y="4343559"/>
            <a:ext cx="2892654" cy="1200329"/>
          </a:xfrm>
          <a:prstGeom prst="rect">
            <a:avLst/>
          </a:prstGeom>
          <a:noFill/>
        </p:spPr>
        <p:txBody>
          <a:bodyPr wrap="square">
            <a:spAutoFit/>
          </a:bodyPr>
          <a:lstStyle/>
          <a:p>
            <a:pPr marL="342900" indent="-342900">
              <a:buFontTx/>
              <a:buChar char="-"/>
            </a:pPr>
            <a:r>
              <a:rPr lang="en-US" sz="1800" dirty="0"/>
              <a:t>Then open your web browser, go to the web address:  http://localhost:8080</a:t>
            </a:r>
          </a:p>
        </p:txBody>
      </p:sp>
    </p:spTree>
    <p:extLst>
      <p:ext uri="{BB962C8B-B14F-4D97-AF65-F5344CB8AC3E}">
        <p14:creationId xmlns:p14="http://schemas.microsoft.com/office/powerpoint/2010/main" val="98020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2ED8-F67A-DB45-9DDC-E96ADAC23FFA}"/>
              </a:ext>
            </a:extLst>
          </p:cNvPr>
          <p:cNvSpPr>
            <a:spLocks noGrp="1"/>
          </p:cNvSpPr>
          <p:nvPr>
            <p:ph type="title"/>
          </p:nvPr>
        </p:nvSpPr>
        <p:spPr/>
        <p:txBody>
          <a:bodyPr/>
          <a:lstStyle/>
          <a:p>
            <a:r>
              <a:rPr lang="en-US" dirty="0"/>
              <a:t>lower your expectations</a:t>
            </a:r>
          </a:p>
        </p:txBody>
      </p:sp>
      <p:sp>
        <p:nvSpPr>
          <p:cNvPr id="3" name="Content Placeholder 2">
            <a:extLst>
              <a:ext uri="{FF2B5EF4-FFF2-40B4-BE49-F238E27FC236}">
                <a16:creationId xmlns:a16="http://schemas.microsoft.com/office/drawing/2014/main" id="{1797ACCD-A476-AD43-A410-14A99DB71C96}"/>
              </a:ext>
            </a:extLst>
          </p:cNvPr>
          <p:cNvSpPr>
            <a:spLocks noGrp="1"/>
          </p:cNvSpPr>
          <p:nvPr>
            <p:ph idx="1"/>
          </p:nvPr>
        </p:nvSpPr>
        <p:spPr>
          <a:xfrm>
            <a:off x="729343" y="1973098"/>
            <a:ext cx="10515600" cy="4351338"/>
          </a:xfrm>
        </p:spPr>
        <p:txBody>
          <a:bodyPr>
            <a:normAutofit/>
          </a:bodyPr>
          <a:lstStyle/>
          <a:p>
            <a:r>
              <a:rPr lang="en-US" dirty="0">
                <a:solidFill>
                  <a:srgbClr val="FF0000"/>
                </a:solidFill>
              </a:rPr>
              <a:t>don’t expect </a:t>
            </a:r>
            <a:r>
              <a:rPr lang="en-US" dirty="0"/>
              <a:t>you will understand/learn everything we say</a:t>
            </a:r>
          </a:p>
          <a:p>
            <a:pPr marL="0" indent="0">
              <a:buNone/>
            </a:pPr>
            <a:endParaRPr lang="en-US" dirty="0"/>
          </a:p>
          <a:p>
            <a:r>
              <a:rPr lang="en-US" dirty="0"/>
              <a:t>it is </a:t>
            </a:r>
            <a:r>
              <a:rPr lang="en-US" dirty="0">
                <a:solidFill>
                  <a:srgbClr val="FF0000"/>
                </a:solidFill>
              </a:rPr>
              <a:t>okay if you can’t follow </a:t>
            </a:r>
            <a:r>
              <a:rPr lang="en-US" dirty="0"/>
              <a:t>every step (all the codes and files are provided)</a:t>
            </a:r>
          </a:p>
          <a:p>
            <a:endParaRPr lang="en-US" dirty="0"/>
          </a:p>
          <a:p>
            <a:r>
              <a:rPr lang="en-US" dirty="0"/>
              <a:t>the instructors </a:t>
            </a:r>
            <a:r>
              <a:rPr lang="en-US" dirty="0">
                <a:solidFill>
                  <a:srgbClr val="FF0000"/>
                </a:solidFill>
              </a:rPr>
              <a:t>won’t have time to explain all the codes </a:t>
            </a:r>
            <a:r>
              <a:rPr lang="en-US" dirty="0"/>
              <a:t>(it’s a win as long as you can get the right graphs/files)</a:t>
            </a:r>
          </a:p>
          <a:p>
            <a:endParaRPr lang="en-US" dirty="0"/>
          </a:p>
          <a:p>
            <a:r>
              <a:rPr lang="en-US" dirty="0"/>
              <a:t>questions are welcomed, but we will try to stay on time</a:t>
            </a:r>
          </a:p>
        </p:txBody>
      </p:sp>
      <p:pic>
        <p:nvPicPr>
          <p:cNvPr id="4" name="Picture 3">
            <a:extLst>
              <a:ext uri="{FF2B5EF4-FFF2-40B4-BE49-F238E27FC236}">
                <a16:creationId xmlns:a16="http://schemas.microsoft.com/office/drawing/2014/main" id="{76D6D335-096D-ED48-8038-E6FEFA44DEF3}"/>
              </a:ext>
            </a:extLst>
          </p:cNvPr>
          <p:cNvPicPr>
            <a:picLocks noChangeAspect="1"/>
          </p:cNvPicPr>
          <p:nvPr/>
        </p:nvPicPr>
        <p:blipFill>
          <a:blip r:embed="rId2"/>
          <a:stretch>
            <a:fillRect/>
          </a:stretch>
        </p:blipFill>
        <p:spPr>
          <a:xfrm>
            <a:off x="8361282" y="109166"/>
            <a:ext cx="3654845" cy="1722727"/>
          </a:xfrm>
          <a:prstGeom prst="rect">
            <a:avLst/>
          </a:prstGeom>
        </p:spPr>
      </p:pic>
    </p:spTree>
    <p:extLst>
      <p:ext uri="{BB962C8B-B14F-4D97-AF65-F5344CB8AC3E}">
        <p14:creationId xmlns:p14="http://schemas.microsoft.com/office/powerpoint/2010/main" val="84622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01C7E0-8AD1-BDDC-83E7-0FAB44B407A4}"/>
              </a:ext>
            </a:extLst>
          </p:cNvPr>
          <p:cNvSpPr txBox="1"/>
          <p:nvPr/>
        </p:nvSpPr>
        <p:spPr>
          <a:xfrm>
            <a:off x="9173183" y="481946"/>
            <a:ext cx="2534055" cy="400110"/>
          </a:xfrm>
          <a:prstGeom prst="rect">
            <a:avLst/>
          </a:prstGeom>
          <a:noFill/>
        </p:spPr>
        <p:txBody>
          <a:bodyPr wrap="square">
            <a:spAutoFit/>
          </a:bodyPr>
          <a:lstStyle/>
          <a:p>
            <a:r>
              <a:rPr lang="en-US" sz="2000" dirty="0"/>
              <a:t>http://localhost:8080</a:t>
            </a:r>
          </a:p>
        </p:txBody>
      </p:sp>
      <p:sp>
        <p:nvSpPr>
          <p:cNvPr id="8" name="Title 1">
            <a:extLst>
              <a:ext uri="{FF2B5EF4-FFF2-40B4-BE49-F238E27FC236}">
                <a16:creationId xmlns:a16="http://schemas.microsoft.com/office/drawing/2014/main" id="{D7A7C08F-119C-CA4B-FB86-17199FEE0F0B}"/>
              </a:ext>
            </a:extLst>
          </p:cNvPr>
          <p:cNvSpPr txBox="1">
            <a:spLocks/>
          </p:cNvSpPr>
          <p:nvPr/>
        </p:nvSpPr>
        <p:spPr>
          <a:xfrm>
            <a:off x="673641" y="356825"/>
            <a:ext cx="8499542" cy="54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ea typeface="+mn-ea"/>
                <a:cs typeface="+mn-cs"/>
              </a:rPr>
              <a:t>Visualize </a:t>
            </a:r>
            <a:r>
              <a:rPr lang="en-US" sz="2800" dirty="0" err="1">
                <a:latin typeface="+mn-lt"/>
                <a:ea typeface="+mn-ea"/>
                <a:cs typeface="+mn-cs"/>
              </a:rPr>
              <a:t>Anvi’o</a:t>
            </a:r>
            <a:r>
              <a:rPr lang="en-US" sz="2800" dirty="0">
                <a:latin typeface="+mn-lt"/>
                <a:ea typeface="+mn-ea"/>
                <a:cs typeface="+mn-cs"/>
              </a:rPr>
              <a:t> Pan-genome on the interactive page</a:t>
            </a:r>
          </a:p>
        </p:txBody>
      </p:sp>
      <p:pic>
        <p:nvPicPr>
          <p:cNvPr id="10" name="Picture 9" descr="Graphical user interface&#10;&#10;Description automatically generated">
            <a:extLst>
              <a:ext uri="{FF2B5EF4-FFF2-40B4-BE49-F238E27FC236}">
                <a16:creationId xmlns:a16="http://schemas.microsoft.com/office/drawing/2014/main" id="{FC25E2E5-CD19-205A-833F-A8E6FFE945F2}"/>
              </a:ext>
            </a:extLst>
          </p:cNvPr>
          <p:cNvPicPr>
            <a:picLocks noChangeAspect="1"/>
          </p:cNvPicPr>
          <p:nvPr/>
        </p:nvPicPr>
        <p:blipFill>
          <a:blip r:embed="rId2"/>
          <a:stretch>
            <a:fillRect/>
          </a:stretch>
        </p:blipFill>
        <p:spPr>
          <a:xfrm>
            <a:off x="1087512" y="1061445"/>
            <a:ext cx="9379449" cy="5439730"/>
          </a:xfrm>
          <a:prstGeom prst="rect">
            <a:avLst/>
          </a:prstGeom>
        </p:spPr>
      </p:pic>
    </p:spTree>
    <p:extLst>
      <p:ext uri="{BB962C8B-B14F-4D97-AF65-F5344CB8AC3E}">
        <p14:creationId xmlns:p14="http://schemas.microsoft.com/office/powerpoint/2010/main" val="3976919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8EC4F-C401-B680-A40C-64B40E16BF6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
        <p:nvSpPr>
          <p:cNvPr id="9" name="TextBox 8">
            <a:extLst>
              <a:ext uri="{FF2B5EF4-FFF2-40B4-BE49-F238E27FC236}">
                <a16:creationId xmlns:a16="http://schemas.microsoft.com/office/drawing/2014/main" id="{3B1EE825-F96E-31F6-1EBB-6503B0FCC2AF}"/>
              </a:ext>
            </a:extLst>
          </p:cNvPr>
          <p:cNvSpPr txBox="1"/>
          <p:nvPr/>
        </p:nvSpPr>
        <p:spPr>
          <a:xfrm>
            <a:off x="1355182" y="1230940"/>
            <a:ext cx="3957335" cy="492443"/>
          </a:xfrm>
          <a:prstGeom prst="rect">
            <a:avLst/>
          </a:prstGeom>
          <a:noFill/>
        </p:spPr>
        <p:txBody>
          <a:bodyPr wrap="square">
            <a:spAutoFit/>
          </a:bodyPr>
          <a:lstStyle/>
          <a:p>
            <a:pPr marL="342900" indent="-342900">
              <a:buFont typeface="Arial" panose="020B0604020202020204" pitchFamily="34" charset="0"/>
              <a:buChar char="•"/>
            </a:pPr>
            <a:r>
              <a:rPr lang="en-US" sz="2600" dirty="0"/>
              <a:t>Go</a:t>
            </a:r>
            <a:r>
              <a:rPr lang="zh-CN" altLang="en-US" sz="2600" dirty="0"/>
              <a:t> </a:t>
            </a:r>
            <a:r>
              <a:rPr lang="en-US" altLang="zh-CN" sz="2600" dirty="0"/>
              <a:t>back</a:t>
            </a:r>
            <a:r>
              <a:rPr lang="zh-CN" altLang="en-US" sz="2600" dirty="0"/>
              <a:t> </a:t>
            </a:r>
            <a:r>
              <a:rPr lang="en-US" altLang="zh-CN" sz="2600" dirty="0"/>
              <a:t>to</a:t>
            </a:r>
            <a:r>
              <a:rPr lang="zh-CN" altLang="en-US" sz="2600" dirty="0"/>
              <a:t> </a:t>
            </a:r>
            <a:r>
              <a:rPr lang="en-US" altLang="zh-CN" sz="2600" dirty="0"/>
              <a:t>HCC</a:t>
            </a:r>
            <a:r>
              <a:rPr lang="zh-CN" altLang="en-US" sz="2600" dirty="0"/>
              <a:t> </a:t>
            </a:r>
            <a:r>
              <a:rPr lang="en-US" altLang="zh-CN" sz="2600" dirty="0"/>
              <a:t>terminal</a:t>
            </a:r>
            <a:endParaRPr lang="en-US" sz="2600" dirty="0"/>
          </a:p>
        </p:txBody>
      </p:sp>
      <p:pic>
        <p:nvPicPr>
          <p:cNvPr id="3" name="Picture 2" descr="Background pattern&#10;&#10;Description automatically generated with low confidence">
            <a:extLst>
              <a:ext uri="{FF2B5EF4-FFF2-40B4-BE49-F238E27FC236}">
                <a16:creationId xmlns:a16="http://schemas.microsoft.com/office/drawing/2014/main" id="{E32BF68B-1D1A-7845-1AA3-9E0C23AF1F0A}"/>
              </a:ext>
            </a:extLst>
          </p:cNvPr>
          <p:cNvPicPr>
            <a:picLocks noChangeAspect="1"/>
          </p:cNvPicPr>
          <p:nvPr/>
        </p:nvPicPr>
        <p:blipFill>
          <a:blip r:embed="rId2"/>
          <a:stretch>
            <a:fillRect/>
          </a:stretch>
        </p:blipFill>
        <p:spPr>
          <a:xfrm>
            <a:off x="671209" y="2636194"/>
            <a:ext cx="11137382" cy="2277967"/>
          </a:xfrm>
          <a:prstGeom prst="rect">
            <a:avLst/>
          </a:prstGeom>
        </p:spPr>
      </p:pic>
      <p:sp>
        <p:nvSpPr>
          <p:cNvPr id="7" name="TextBox 6">
            <a:extLst>
              <a:ext uri="{FF2B5EF4-FFF2-40B4-BE49-F238E27FC236}">
                <a16:creationId xmlns:a16="http://schemas.microsoft.com/office/drawing/2014/main" id="{ADA66E7C-2EE5-BE9C-2B82-6A43B9A3C82D}"/>
              </a:ext>
            </a:extLst>
          </p:cNvPr>
          <p:cNvSpPr txBox="1"/>
          <p:nvPr/>
        </p:nvSpPr>
        <p:spPr>
          <a:xfrm>
            <a:off x="1353967" y="1933567"/>
            <a:ext cx="10076033" cy="492443"/>
          </a:xfrm>
          <a:prstGeom prst="rect">
            <a:avLst/>
          </a:prstGeom>
          <a:noFill/>
        </p:spPr>
        <p:txBody>
          <a:bodyPr wrap="square">
            <a:spAutoFit/>
          </a:bodyPr>
          <a:lstStyle/>
          <a:p>
            <a:pPr marL="342900" indent="-342900">
              <a:buFont typeface="Arial" panose="020B0604020202020204" pitchFamily="34" charset="0"/>
              <a:buChar char="•"/>
            </a:pPr>
            <a:r>
              <a:rPr lang="en-US" sz="2600" dirty="0"/>
              <a:t>We will use </a:t>
            </a:r>
            <a:r>
              <a:rPr lang="en-US" sz="2600" dirty="0" err="1"/>
              <a:t>anvi’o</a:t>
            </a:r>
            <a:r>
              <a:rPr lang="en-US" sz="2600" dirty="0"/>
              <a:t> to generate a newick.txt for phylogenetic tree </a:t>
            </a:r>
          </a:p>
        </p:txBody>
      </p:sp>
      <p:cxnSp>
        <p:nvCxnSpPr>
          <p:cNvPr id="6" name="Straight Arrow Connector 5">
            <a:extLst>
              <a:ext uri="{FF2B5EF4-FFF2-40B4-BE49-F238E27FC236}">
                <a16:creationId xmlns:a16="http://schemas.microsoft.com/office/drawing/2014/main" id="{9CA6C3AB-535B-6C77-645D-8A5CFD8B6CD0}"/>
              </a:ext>
            </a:extLst>
          </p:cNvPr>
          <p:cNvCxnSpPr/>
          <p:nvPr/>
        </p:nvCxnSpPr>
        <p:spPr>
          <a:xfrm flipH="1" flipV="1">
            <a:off x="7140102" y="4591455"/>
            <a:ext cx="437745" cy="7198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AE20572-49C5-C30E-7D28-9839AA85E34F}"/>
              </a:ext>
            </a:extLst>
          </p:cNvPr>
          <p:cNvSpPr txBox="1"/>
          <p:nvPr/>
        </p:nvSpPr>
        <p:spPr>
          <a:xfrm>
            <a:off x="6391983" y="5311302"/>
            <a:ext cx="2689391" cy="523220"/>
          </a:xfrm>
          <a:prstGeom prst="rect">
            <a:avLst/>
          </a:prstGeom>
          <a:noFill/>
        </p:spPr>
        <p:txBody>
          <a:bodyPr wrap="none" rtlCol="0">
            <a:spAutoFit/>
          </a:bodyPr>
          <a:lstStyle/>
          <a:p>
            <a:r>
              <a:rPr lang="en-US" sz="2800" dirty="0">
                <a:solidFill>
                  <a:srgbClr val="FF0000"/>
                </a:solidFill>
              </a:rPr>
              <a:t>Copy the content</a:t>
            </a:r>
          </a:p>
        </p:txBody>
      </p:sp>
    </p:spTree>
    <p:extLst>
      <p:ext uri="{BB962C8B-B14F-4D97-AF65-F5344CB8AC3E}">
        <p14:creationId xmlns:p14="http://schemas.microsoft.com/office/powerpoint/2010/main" val="1904209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8EC4F-C401-B680-A40C-64B40E16BF6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pic>
        <p:nvPicPr>
          <p:cNvPr id="8" name="Picture 7" descr="Graphical user interface, text, application, Word&#10;&#10;Description automatically generated">
            <a:extLst>
              <a:ext uri="{FF2B5EF4-FFF2-40B4-BE49-F238E27FC236}">
                <a16:creationId xmlns:a16="http://schemas.microsoft.com/office/drawing/2014/main" id="{D5C40C6E-FCF0-1822-72FD-B355EFB48FD6}"/>
              </a:ext>
            </a:extLst>
          </p:cNvPr>
          <p:cNvPicPr>
            <a:picLocks noChangeAspect="1"/>
          </p:cNvPicPr>
          <p:nvPr/>
        </p:nvPicPr>
        <p:blipFill>
          <a:blip r:embed="rId2"/>
          <a:stretch>
            <a:fillRect/>
          </a:stretch>
        </p:blipFill>
        <p:spPr>
          <a:xfrm>
            <a:off x="1236628" y="1911929"/>
            <a:ext cx="8788733" cy="4609209"/>
          </a:xfrm>
          <a:prstGeom prst="rect">
            <a:avLst/>
          </a:prstGeom>
        </p:spPr>
      </p:pic>
      <p:sp>
        <p:nvSpPr>
          <p:cNvPr id="9" name="TextBox 8">
            <a:extLst>
              <a:ext uri="{FF2B5EF4-FFF2-40B4-BE49-F238E27FC236}">
                <a16:creationId xmlns:a16="http://schemas.microsoft.com/office/drawing/2014/main" id="{3B1EE825-F96E-31F6-1EBB-6503B0FCC2AF}"/>
              </a:ext>
            </a:extLst>
          </p:cNvPr>
          <p:cNvSpPr txBox="1"/>
          <p:nvPr/>
        </p:nvSpPr>
        <p:spPr>
          <a:xfrm>
            <a:off x="1353967" y="975756"/>
            <a:ext cx="7917099" cy="830997"/>
          </a:xfrm>
          <a:prstGeom prst="rect">
            <a:avLst/>
          </a:prstGeom>
          <a:noFill/>
        </p:spPr>
        <p:txBody>
          <a:bodyPr wrap="square">
            <a:spAutoFit/>
          </a:bodyPr>
          <a:lstStyle/>
          <a:p>
            <a:pPr marL="342900" indent="-342900">
              <a:buFont typeface="Arial" panose="020B0604020202020204" pitchFamily="34" charset="0"/>
              <a:buChar char="•"/>
            </a:pPr>
            <a:r>
              <a:rPr lang="en-US" sz="2400" dirty="0"/>
              <a:t>Open </a:t>
            </a:r>
            <a:r>
              <a:rPr lang="en-US" sz="2400" dirty="0" err="1"/>
              <a:t>iTOL</a:t>
            </a:r>
            <a:r>
              <a:rPr lang="en-US" sz="2400" dirty="0"/>
              <a:t> web page (https://itol.embl.de/upload.cgi)</a:t>
            </a:r>
          </a:p>
          <a:p>
            <a:pPr marL="342900" indent="-342900">
              <a:buFont typeface="Arial" panose="020B0604020202020204" pitchFamily="34" charset="0"/>
              <a:buChar char="•"/>
            </a:pPr>
            <a:r>
              <a:rPr lang="en-US" sz="2400" dirty="0"/>
              <a:t>Upload </a:t>
            </a:r>
            <a:r>
              <a:rPr lang="en-US" sz="2400" dirty="0" err="1"/>
              <a:t>newick</a:t>
            </a:r>
            <a:r>
              <a:rPr lang="en-US" sz="2400" dirty="0"/>
              <a:t> content for tree visualization</a:t>
            </a:r>
          </a:p>
        </p:txBody>
      </p:sp>
    </p:spTree>
    <p:extLst>
      <p:ext uri="{BB962C8B-B14F-4D97-AF65-F5344CB8AC3E}">
        <p14:creationId xmlns:p14="http://schemas.microsoft.com/office/powerpoint/2010/main" val="101556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5C1D-5DBE-2B23-3FDA-E9BF14E3C7B0}"/>
              </a:ext>
            </a:extLst>
          </p:cNvPr>
          <p:cNvPicPr>
            <a:picLocks noChangeAspect="1"/>
          </p:cNvPicPr>
          <p:nvPr/>
        </p:nvPicPr>
        <p:blipFill>
          <a:blip r:embed="rId2"/>
          <a:stretch>
            <a:fillRect/>
          </a:stretch>
        </p:blipFill>
        <p:spPr>
          <a:xfrm>
            <a:off x="1285672" y="1513792"/>
            <a:ext cx="9620655" cy="4670027"/>
          </a:xfrm>
          <a:prstGeom prst="rect">
            <a:avLst/>
          </a:prstGeom>
        </p:spPr>
      </p:pic>
      <p:sp>
        <p:nvSpPr>
          <p:cNvPr id="7" name="TextBox 6">
            <a:extLst>
              <a:ext uri="{FF2B5EF4-FFF2-40B4-BE49-F238E27FC236}">
                <a16:creationId xmlns:a16="http://schemas.microsoft.com/office/drawing/2014/main" id="{597D4A6F-097C-5ECF-A0E3-CD8DF134A967}"/>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Tree>
    <p:extLst>
      <p:ext uri="{BB962C8B-B14F-4D97-AF65-F5344CB8AC3E}">
        <p14:creationId xmlns:p14="http://schemas.microsoft.com/office/powerpoint/2010/main" val="4181918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81A59-4883-C429-75C2-3F8FFC028693}"/>
              </a:ext>
            </a:extLst>
          </p:cNvPr>
          <p:cNvPicPr>
            <a:picLocks noChangeAspect="1"/>
          </p:cNvPicPr>
          <p:nvPr/>
        </p:nvPicPr>
        <p:blipFill>
          <a:blip r:embed="rId2"/>
          <a:stretch>
            <a:fillRect/>
          </a:stretch>
        </p:blipFill>
        <p:spPr>
          <a:xfrm>
            <a:off x="953311" y="1463734"/>
            <a:ext cx="10252953" cy="4976954"/>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141570"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Tree>
    <p:extLst>
      <p:ext uri="{BB962C8B-B14F-4D97-AF65-F5344CB8AC3E}">
        <p14:creationId xmlns:p14="http://schemas.microsoft.com/office/powerpoint/2010/main" val="47271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E0B8C8-C68B-DFEE-C286-BF50DDB8200E}"/>
              </a:ext>
            </a:extLst>
          </p:cNvPr>
          <p:cNvPicPr>
            <a:picLocks noChangeAspect="1"/>
          </p:cNvPicPr>
          <p:nvPr/>
        </p:nvPicPr>
        <p:blipFill>
          <a:blip r:embed="rId2"/>
          <a:stretch>
            <a:fillRect/>
          </a:stretch>
        </p:blipFill>
        <p:spPr>
          <a:xfrm>
            <a:off x="4609699" y="608970"/>
            <a:ext cx="7355323" cy="5996110"/>
          </a:xfrm>
          <a:prstGeom prst="rect">
            <a:avLst/>
          </a:prstGeom>
        </p:spPr>
      </p:pic>
      <p:sp>
        <p:nvSpPr>
          <p:cNvPr id="8" name="TextBox 7">
            <a:extLst>
              <a:ext uri="{FF2B5EF4-FFF2-40B4-BE49-F238E27FC236}">
                <a16:creationId xmlns:a16="http://schemas.microsoft.com/office/drawing/2014/main" id="{3CA23F1F-6244-800D-04C5-C963F3BCC6AC}"/>
              </a:ext>
            </a:extLst>
          </p:cNvPr>
          <p:cNvSpPr txBox="1"/>
          <p:nvPr/>
        </p:nvSpPr>
        <p:spPr>
          <a:xfrm>
            <a:off x="741732" y="347360"/>
            <a:ext cx="9297213" cy="523220"/>
          </a:xfrm>
          <a:prstGeom prst="rect">
            <a:avLst/>
          </a:prstGeom>
          <a:noFill/>
        </p:spPr>
        <p:txBody>
          <a:bodyPr wrap="square">
            <a:spAutoFit/>
          </a:bodyPr>
          <a:lstStyle/>
          <a:p>
            <a:pPr marL="457200" indent="-457200" algn="l">
              <a:buFont typeface="Wingdings" panose="05000000000000000000" pitchFamily="2" charset="2"/>
              <a:buChar char="v"/>
            </a:pPr>
            <a:r>
              <a:rPr lang="en-US" sz="2800" dirty="0"/>
              <a:t>Phylogeny analysis based on SCG alignment by </a:t>
            </a:r>
            <a:r>
              <a:rPr lang="en-US" sz="2800" dirty="0" err="1"/>
              <a:t>anvi'o</a:t>
            </a:r>
            <a:endParaRPr lang="en-US" sz="2800" dirty="0"/>
          </a:p>
        </p:txBody>
      </p:sp>
      <p:sp>
        <p:nvSpPr>
          <p:cNvPr id="10" name="TextBox 9">
            <a:extLst>
              <a:ext uri="{FF2B5EF4-FFF2-40B4-BE49-F238E27FC236}">
                <a16:creationId xmlns:a16="http://schemas.microsoft.com/office/drawing/2014/main" id="{3D2F72B5-6622-92C7-4A60-22E9CD50D19B}"/>
              </a:ext>
            </a:extLst>
          </p:cNvPr>
          <p:cNvSpPr txBox="1"/>
          <p:nvPr/>
        </p:nvSpPr>
        <p:spPr>
          <a:xfrm>
            <a:off x="346854" y="2822194"/>
            <a:ext cx="5324372" cy="1200329"/>
          </a:xfrm>
          <a:prstGeom prst="rect">
            <a:avLst/>
          </a:prstGeom>
          <a:noFill/>
        </p:spPr>
        <p:txBody>
          <a:bodyPr wrap="square">
            <a:spAutoFit/>
          </a:bodyPr>
          <a:lstStyle/>
          <a:p>
            <a:pPr marL="342900" indent="-342900">
              <a:buFontTx/>
              <a:buChar char="-"/>
            </a:pPr>
            <a:r>
              <a:rPr lang="en-US" sz="2400" dirty="0"/>
              <a:t>The annotation files are on the </a:t>
            </a:r>
            <a:r>
              <a:rPr lang="en-US" sz="2400" dirty="0" err="1"/>
              <a:t>github</a:t>
            </a:r>
            <a:r>
              <a:rPr lang="en-US" sz="2400" dirty="0"/>
              <a:t>: https://github.com/tli14/Workshop_2022_YinLab</a:t>
            </a:r>
          </a:p>
        </p:txBody>
      </p:sp>
      <p:sp>
        <p:nvSpPr>
          <p:cNvPr id="12" name="TextBox 11">
            <a:extLst>
              <a:ext uri="{FF2B5EF4-FFF2-40B4-BE49-F238E27FC236}">
                <a16:creationId xmlns:a16="http://schemas.microsoft.com/office/drawing/2014/main" id="{DD594F45-BADD-63C2-DF85-D3F3691567F3}"/>
              </a:ext>
            </a:extLst>
          </p:cNvPr>
          <p:cNvSpPr txBox="1"/>
          <p:nvPr/>
        </p:nvSpPr>
        <p:spPr>
          <a:xfrm>
            <a:off x="346854" y="4436119"/>
            <a:ext cx="5921712" cy="1200329"/>
          </a:xfrm>
          <a:prstGeom prst="rect">
            <a:avLst/>
          </a:prstGeom>
          <a:noFill/>
        </p:spPr>
        <p:txBody>
          <a:bodyPr wrap="square">
            <a:spAutoFit/>
          </a:bodyPr>
          <a:lstStyle/>
          <a:p>
            <a:pPr marL="285750" indent="-285750">
              <a:buFontTx/>
              <a:buChar char="-"/>
            </a:pPr>
            <a:r>
              <a:rPr lang="en-US" sz="2400" dirty="0"/>
              <a:t>You can also customize your own tree!</a:t>
            </a:r>
          </a:p>
          <a:p>
            <a:pPr algn="ctr"/>
            <a:r>
              <a:rPr lang="en-US" sz="2400" dirty="0"/>
              <a:t>The </a:t>
            </a:r>
            <a:r>
              <a:rPr lang="en-US" sz="2400" dirty="0" err="1"/>
              <a:t>iTOL</a:t>
            </a:r>
            <a:r>
              <a:rPr lang="en-US" sz="2400" dirty="0"/>
              <a:t> help page: https://itol.embl.de/help.cgi</a:t>
            </a:r>
          </a:p>
        </p:txBody>
      </p:sp>
    </p:spTree>
    <p:extLst>
      <p:ext uri="{BB962C8B-B14F-4D97-AF65-F5344CB8AC3E}">
        <p14:creationId xmlns:p14="http://schemas.microsoft.com/office/powerpoint/2010/main" val="4009948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B76658CC-73FC-124D-9FCF-F19354E3D543}"/>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4</a:t>
            </a:r>
          </a:p>
        </p:txBody>
      </p:sp>
      <p:sp>
        <p:nvSpPr>
          <p:cNvPr id="11" name="Rectangle 10">
            <a:extLst>
              <a:ext uri="{FF2B5EF4-FFF2-40B4-BE49-F238E27FC236}">
                <a16:creationId xmlns:a16="http://schemas.microsoft.com/office/drawing/2014/main" id="{239EBCC4-B015-F042-B77F-6A2D8473262D}"/>
              </a:ext>
            </a:extLst>
          </p:cNvPr>
          <p:cNvSpPr/>
          <p:nvPr/>
        </p:nvSpPr>
        <p:spPr>
          <a:xfrm>
            <a:off x="1388125" y="3105835"/>
            <a:ext cx="9891311" cy="1446550"/>
          </a:xfrm>
          <a:prstGeom prst="rect">
            <a:avLst/>
          </a:prstGeom>
        </p:spPr>
        <p:txBody>
          <a:bodyPr wrap="square">
            <a:spAutoFit/>
          </a:bodyPr>
          <a:lstStyle/>
          <a:p>
            <a:r>
              <a:rPr lang="en-US" sz="4400" dirty="0" err="1"/>
              <a:t>Pfam</a:t>
            </a:r>
            <a:r>
              <a:rPr lang="en-US" sz="4400" dirty="0"/>
              <a:t> annotation of non-signature genes</a:t>
            </a:r>
          </a:p>
          <a:p>
            <a:endParaRPr lang="en-US" sz="4400" dirty="0"/>
          </a:p>
        </p:txBody>
      </p:sp>
    </p:spTree>
    <p:extLst>
      <p:ext uri="{BB962C8B-B14F-4D97-AF65-F5344CB8AC3E}">
        <p14:creationId xmlns:p14="http://schemas.microsoft.com/office/powerpoint/2010/main" val="3983098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3DCEA4-90D1-280C-3561-6CCFD9F023CD}"/>
              </a:ext>
            </a:extLst>
          </p:cNvPr>
          <p:cNvSpPr txBox="1"/>
          <p:nvPr/>
        </p:nvSpPr>
        <p:spPr>
          <a:xfrm>
            <a:off x="541451" y="476931"/>
            <a:ext cx="5074354"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Pipeline of conserved non-signature genes</a:t>
            </a:r>
            <a:endParaRPr lang="zh-CN"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71CA1AF-84F5-7AC7-429E-DBE71D167BE1}"/>
              </a:ext>
            </a:extLst>
          </p:cNvPr>
          <p:cNvSpPr txBox="1"/>
          <p:nvPr/>
        </p:nvSpPr>
        <p:spPr>
          <a:xfrm>
            <a:off x="6173098" y="661598"/>
            <a:ext cx="4073191"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Pipeline of substrate prediction</a:t>
            </a:r>
            <a:endParaRPr lang="zh-CN" alt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3421159-8A11-F04B-91A5-4AD71B7B5323}"/>
              </a:ext>
            </a:extLst>
          </p:cNvPr>
          <p:cNvPicPr>
            <a:picLocks noChangeAspect="1"/>
          </p:cNvPicPr>
          <p:nvPr/>
        </p:nvPicPr>
        <p:blipFill>
          <a:blip r:embed="rId2"/>
          <a:stretch>
            <a:fillRect/>
          </a:stretch>
        </p:blipFill>
        <p:spPr>
          <a:xfrm>
            <a:off x="1694985" y="846263"/>
            <a:ext cx="2767287" cy="5913795"/>
          </a:xfrm>
          <a:prstGeom prst="rect">
            <a:avLst/>
          </a:prstGeom>
        </p:spPr>
      </p:pic>
      <p:pic>
        <p:nvPicPr>
          <p:cNvPr id="9" name="Picture 8">
            <a:extLst>
              <a:ext uri="{FF2B5EF4-FFF2-40B4-BE49-F238E27FC236}">
                <a16:creationId xmlns:a16="http://schemas.microsoft.com/office/drawing/2014/main" id="{DC838E32-44D6-774E-A80D-E71E3227836C}"/>
              </a:ext>
            </a:extLst>
          </p:cNvPr>
          <p:cNvPicPr>
            <a:picLocks noChangeAspect="1"/>
          </p:cNvPicPr>
          <p:nvPr/>
        </p:nvPicPr>
        <p:blipFill>
          <a:blip r:embed="rId3"/>
          <a:stretch>
            <a:fillRect/>
          </a:stretch>
        </p:blipFill>
        <p:spPr>
          <a:xfrm>
            <a:off x="6548900" y="1030930"/>
            <a:ext cx="2723116" cy="4194477"/>
          </a:xfrm>
          <a:prstGeom prst="rect">
            <a:avLst/>
          </a:prstGeom>
        </p:spPr>
      </p:pic>
    </p:spTree>
    <p:extLst>
      <p:ext uri="{BB962C8B-B14F-4D97-AF65-F5344CB8AC3E}">
        <p14:creationId xmlns:p14="http://schemas.microsoft.com/office/powerpoint/2010/main" val="385931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43C2E8-44C4-F54A-B3B1-0BDF6D1E699F}"/>
              </a:ext>
            </a:extLst>
          </p:cNvPr>
          <p:cNvSpPr/>
          <p:nvPr/>
        </p:nvSpPr>
        <p:spPr>
          <a:xfrm>
            <a:off x="1284281" y="791292"/>
            <a:ext cx="10145719" cy="1754326"/>
          </a:xfrm>
          <a:prstGeom prst="rect">
            <a:avLst/>
          </a:prstGeom>
          <a:noFill/>
        </p:spPr>
        <p:txBody>
          <a:bodyPr wrap="squar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Pipeline of conserved non-signature genes</a:t>
            </a:r>
            <a:endParaRPr lang="zh-CN" altLang="en-U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56CD4CB-FF0C-3142-9291-0AC65BC8B532}"/>
              </a:ext>
            </a:extLst>
          </p:cNvPr>
          <p:cNvPicPr>
            <a:picLocks noChangeAspect="1"/>
          </p:cNvPicPr>
          <p:nvPr/>
        </p:nvPicPr>
        <p:blipFill>
          <a:blip r:embed="rId2"/>
          <a:stretch>
            <a:fillRect/>
          </a:stretch>
        </p:blipFill>
        <p:spPr>
          <a:xfrm>
            <a:off x="2957068" y="2792718"/>
            <a:ext cx="6095492" cy="3719872"/>
          </a:xfrm>
          <a:prstGeom prst="rect">
            <a:avLst/>
          </a:prstGeom>
        </p:spPr>
      </p:pic>
    </p:spTree>
    <p:extLst>
      <p:ext uri="{BB962C8B-B14F-4D97-AF65-F5344CB8AC3E}">
        <p14:creationId xmlns:p14="http://schemas.microsoft.com/office/powerpoint/2010/main" val="3908604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1146381" y="1707871"/>
            <a:ext cx="8331375"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a:t>
            </a:r>
            <a:r>
              <a:rPr lang="zh-CN" altLang="en-US" sz="2800" dirty="0">
                <a:solidFill>
                  <a:srgbClr val="000000"/>
                </a:solidFill>
                <a:effectLst/>
                <a:latin typeface="Arial" panose="020B0604020202020204" pitchFamily="34" charset="0"/>
                <a:cs typeface="Arial" panose="020B0604020202020204" pitchFamily="34" charset="0"/>
              </a:rPr>
              <a:t> </a:t>
            </a:r>
            <a:r>
              <a:rPr lang="en-US" altLang="zh-CN" sz="2800" dirty="0">
                <a:solidFill>
                  <a:srgbClr val="000000"/>
                </a:solidFill>
                <a:effectLst/>
                <a:latin typeface="Arial" panose="020B0604020202020204" pitchFamily="34" charset="0"/>
                <a:cs typeface="Arial" panose="020B0604020202020204" pitchFamily="34" charset="0"/>
              </a:rPr>
              <a:t>Name: </a:t>
            </a:r>
            <a:r>
              <a:rPr lang="en-US" sz="2800" dirty="0" err="1">
                <a:solidFill>
                  <a:srgbClr val="000000"/>
                </a:solidFill>
                <a:effectLst/>
                <a:latin typeface="Arial" panose="020B0604020202020204" pitchFamily="34" charset="0"/>
                <a:cs typeface="Arial" panose="020B0604020202020204" pitchFamily="34" charset="0"/>
              </a:rPr>
              <a:t>Prepare_</a:t>
            </a:r>
            <a:r>
              <a:rPr lang="en-US" altLang="zh-CN" sz="2800" dirty="0" err="1"/>
              <a:t>null</a:t>
            </a:r>
            <a:r>
              <a:rPr lang="en-US" sz="2800" dirty="0" err="1">
                <a:solidFill>
                  <a:srgbClr val="000000"/>
                </a:solidFill>
                <a:effectLst/>
                <a:latin typeface="Arial" panose="020B0604020202020204" pitchFamily="34" charset="0"/>
                <a:cs typeface="Arial" panose="020B0604020202020204" pitchFamily="34" charset="0"/>
              </a:rPr>
              <a:t>_gene.sh</a:t>
            </a:r>
            <a:endParaRPr lang="en-US" sz="2800" dirty="0">
              <a:solidFill>
                <a:srgbClr val="000000"/>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F9A9E63-14A1-BFCB-009A-57C014E2DF45}"/>
              </a:ext>
            </a:extLst>
          </p:cNvPr>
          <p:cNvSpPr txBox="1"/>
          <p:nvPr/>
        </p:nvSpPr>
        <p:spPr>
          <a:xfrm>
            <a:off x="1146381" y="3060496"/>
            <a:ext cx="10676321" cy="1661993"/>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non-signature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gene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a:t>
            </a:r>
          </a:p>
          <a:p>
            <a:endParaRPr lang="en-US" altLang="zh-C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dirty="0"/>
              <a:t>all</a:t>
            </a:r>
            <a:r>
              <a:rPr lang="zh-CN" altLang="en-US" dirty="0"/>
              <a:t> </a:t>
            </a:r>
            <a:r>
              <a:rPr lang="en-US" altLang="zh-CN" dirty="0"/>
              <a:t>the</a:t>
            </a:r>
            <a:r>
              <a:rPr lang="zh-CN" altLang="en-US" dirty="0"/>
              <a:t> </a:t>
            </a:r>
            <a:r>
              <a:rPr lang="en-US" altLang="zh-CN" dirty="0" err="1"/>
              <a:t>fasta</a:t>
            </a:r>
            <a:r>
              <a:rPr lang="zh-CN" altLang="en-US" dirty="0"/>
              <a:t> </a:t>
            </a:r>
            <a:r>
              <a:rPr lang="en-US" altLang="zh-CN" dirty="0"/>
              <a:t>sequence</a:t>
            </a:r>
            <a:r>
              <a:rPr lang="zh-CN" altLang="en-US" dirty="0"/>
              <a:t> </a:t>
            </a:r>
            <a:r>
              <a:rPr lang="en-US" altLang="zh-CN" dirty="0"/>
              <a:t>(</a:t>
            </a:r>
            <a:r>
              <a:rPr lang="en-US" b="1" dirty="0" err="1"/>
              <a:t>uniInput</a:t>
            </a:r>
            <a:r>
              <a:rPr lang="zh-CN" altLang="en-US" dirty="0"/>
              <a:t> </a:t>
            </a:r>
            <a:r>
              <a:rPr lang="en-US" altLang="zh-CN" dirty="0"/>
              <a:t>)</a:t>
            </a:r>
          </a:p>
          <a:p>
            <a:pPr marL="285750" indent="-285750">
              <a:buFont typeface="Arial" panose="020B0604020202020204" pitchFamily="34" charset="0"/>
              <a:buChar char="•"/>
            </a:pPr>
            <a:r>
              <a:rPr lang="en-US" altLang="zh-CN" dirty="0"/>
              <a:t>Input</a:t>
            </a:r>
            <a:r>
              <a:rPr lang="zh-CN" altLang="en-US" dirty="0"/>
              <a:t> </a:t>
            </a:r>
            <a:r>
              <a:rPr lang="en-US" altLang="zh-CN" dirty="0"/>
              <a:t>2:</a:t>
            </a:r>
            <a:r>
              <a:rPr lang="zh-CN" altLang="en-US" dirty="0"/>
              <a:t> </a:t>
            </a:r>
            <a:r>
              <a:rPr lang="en-US" altLang="zh-CN" dirty="0" err="1"/>
              <a:t>cgc</a:t>
            </a:r>
            <a:r>
              <a:rPr lang="zh-CN" altLang="en-US" dirty="0"/>
              <a:t> </a:t>
            </a:r>
            <a:r>
              <a:rPr lang="en-US" altLang="zh-CN" dirty="0"/>
              <a:t>predicted by </a:t>
            </a:r>
            <a:r>
              <a:rPr lang="en-US" altLang="zh-CN" dirty="0" err="1"/>
              <a:t>dbCAN</a:t>
            </a:r>
            <a:r>
              <a:rPr lang="zh-CN" altLang="en-US" dirty="0"/>
              <a:t> </a:t>
            </a:r>
            <a:r>
              <a:rPr lang="en-US" altLang="zh-CN" dirty="0"/>
              <a:t>(</a:t>
            </a:r>
            <a:r>
              <a:rPr lang="en-US" b="1" dirty="0" err="1"/>
              <a:t>cgc_standard.out</a:t>
            </a:r>
            <a:r>
              <a:rPr lang="en-US" b="1" dirty="0"/>
              <a:t> </a:t>
            </a:r>
            <a:r>
              <a:rPr lang="en-US" altLang="zh-CN" dirty="0"/>
              <a:t>)</a:t>
            </a:r>
            <a:endParaRPr lang="en-US" dirty="0"/>
          </a:p>
          <a:p>
            <a:pPr marL="285750" indent="-285750">
              <a:buFont typeface="Arial" panose="020B0604020202020204" pitchFamily="34" charset="0"/>
              <a:buChar char="•"/>
            </a:pPr>
            <a:r>
              <a:rPr lang="en-US" altLang="zh-CN" dirty="0"/>
              <a:t>Output:</a:t>
            </a:r>
            <a:r>
              <a:rPr lang="en-US" dirty="0"/>
              <a:t> </a:t>
            </a:r>
            <a:r>
              <a:rPr lang="en-US" altLang="zh-CN" dirty="0"/>
              <a:t>non-signature</a:t>
            </a:r>
            <a:r>
              <a:rPr lang="en-US" dirty="0"/>
              <a:t> gene protein sequences (</a:t>
            </a:r>
            <a:r>
              <a:rPr lang="en-US" altLang="zh-CN" b="1" dirty="0"/>
              <a:t>non-</a:t>
            </a:r>
            <a:r>
              <a:rPr lang="en-US" altLang="zh-CN" b="1" dirty="0" err="1"/>
              <a:t>signature</a:t>
            </a:r>
            <a:r>
              <a:rPr lang="en-US" b="1" dirty="0" err="1"/>
              <a:t>.pep</a:t>
            </a:r>
            <a:r>
              <a:rPr lang="en-US" b="1" dirty="0"/>
              <a:t> </a:t>
            </a:r>
            <a:r>
              <a:rPr lang="en-US" dirty="0"/>
              <a:t>)</a:t>
            </a:r>
            <a:endParaRPr lang="en-US" b="1" dirty="0"/>
          </a:p>
        </p:txBody>
      </p:sp>
    </p:spTree>
    <p:extLst>
      <p:ext uri="{BB962C8B-B14F-4D97-AF65-F5344CB8AC3E}">
        <p14:creationId xmlns:p14="http://schemas.microsoft.com/office/powerpoint/2010/main" val="248385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56C-BA74-C34A-BD82-9E8EECA463BB}"/>
              </a:ext>
            </a:extLst>
          </p:cNvPr>
          <p:cNvSpPr>
            <a:spLocks noGrp="1"/>
          </p:cNvSpPr>
          <p:nvPr>
            <p:ph type="title"/>
          </p:nvPr>
        </p:nvSpPr>
        <p:spPr>
          <a:xfrm>
            <a:off x="489857" y="365125"/>
            <a:ext cx="10515600" cy="1325563"/>
          </a:xfrm>
        </p:spPr>
        <p:txBody>
          <a:bodyPr/>
          <a:lstStyle/>
          <a:p>
            <a:r>
              <a:rPr lang="en-US" dirty="0"/>
              <a:t>about the project</a:t>
            </a:r>
          </a:p>
        </p:txBody>
      </p:sp>
      <p:sp>
        <p:nvSpPr>
          <p:cNvPr id="3" name="Content Placeholder 2">
            <a:extLst>
              <a:ext uri="{FF2B5EF4-FFF2-40B4-BE49-F238E27FC236}">
                <a16:creationId xmlns:a16="http://schemas.microsoft.com/office/drawing/2014/main" id="{F0F43BFF-9FA7-484E-837B-5FED05081842}"/>
              </a:ext>
            </a:extLst>
          </p:cNvPr>
          <p:cNvSpPr>
            <a:spLocks noGrp="1"/>
          </p:cNvSpPr>
          <p:nvPr>
            <p:ph idx="1"/>
          </p:nvPr>
        </p:nvSpPr>
        <p:spPr>
          <a:xfrm>
            <a:off x="402771" y="1690688"/>
            <a:ext cx="4626429" cy="4351338"/>
          </a:xfrm>
        </p:spPr>
        <p:txBody>
          <a:bodyPr>
            <a:normAutofit fontScale="92500" lnSpcReduction="10000"/>
          </a:bodyPr>
          <a:lstStyle/>
          <a:p>
            <a:r>
              <a:rPr lang="en-US" dirty="0"/>
              <a:t>a new project from a recent proposal</a:t>
            </a:r>
          </a:p>
          <a:p>
            <a:endParaRPr lang="en-US" dirty="0"/>
          </a:p>
          <a:p>
            <a:r>
              <a:rPr lang="en-US" dirty="0"/>
              <a:t>it will or should work</a:t>
            </a:r>
          </a:p>
          <a:p>
            <a:endParaRPr lang="en-US" dirty="0"/>
          </a:p>
          <a:p>
            <a:r>
              <a:rPr lang="en-US" dirty="0"/>
              <a:t>input -&gt; genomes, </a:t>
            </a:r>
          </a:p>
          <a:p>
            <a:pPr marL="0" indent="0">
              <a:buNone/>
            </a:pPr>
            <a:r>
              <a:rPr lang="en-US" dirty="0"/>
              <a:t>   output -&gt; new GH predictions</a:t>
            </a:r>
          </a:p>
          <a:p>
            <a:endParaRPr lang="en-US" dirty="0"/>
          </a:p>
          <a:p>
            <a:r>
              <a:rPr lang="en-US" dirty="0"/>
              <a:t>our focus is data analysis and visualization</a:t>
            </a:r>
          </a:p>
        </p:txBody>
      </p:sp>
      <p:pic>
        <p:nvPicPr>
          <p:cNvPr id="4" name="Picture 3">
            <a:extLst>
              <a:ext uri="{FF2B5EF4-FFF2-40B4-BE49-F238E27FC236}">
                <a16:creationId xmlns:a16="http://schemas.microsoft.com/office/drawing/2014/main" id="{7C0DDB6F-2561-F948-8291-91EAE78A7000}"/>
              </a:ext>
            </a:extLst>
          </p:cNvPr>
          <p:cNvPicPr>
            <a:picLocks noChangeAspect="1"/>
          </p:cNvPicPr>
          <p:nvPr/>
        </p:nvPicPr>
        <p:blipFill>
          <a:blip r:embed="rId2"/>
          <a:stretch>
            <a:fillRect/>
          </a:stretch>
        </p:blipFill>
        <p:spPr>
          <a:xfrm>
            <a:off x="5236030" y="1690688"/>
            <a:ext cx="6675392" cy="4070230"/>
          </a:xfrm>
          <a:prstGeom prst="rect">
            <a:avLst/>
          </a:prstGeom>
        </p:spPr>
      </p:pic>
    </p:spTree>
    <p:extLst>
      <p:ext uri="{BB962C8B-B14F-4D97-AF65-F5344CB8AC3E}">
        <p14:creationId xmlns:p14="http://schemas.microsoft.com/office/powerpoint/2010/main" val="3949624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9DCC3E-9BA9-DBFB-F858-33AAAEE81A5F}"/>
              </a:ext>
            </a:extLst>
          </p:cNvPr>
          <p:cNvSpPr txBox="1"/>
          <p:nvPr/>
        </p:nvSpPr>
        <p:spPr>
          <a:xfrm>
            <a:off x="794463" y="2217468"/>
            <a:ext cx="5824815"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pfam_paralla_job.sh</a:t>
            </a:r>
          </a:p>
        </p:txBody>
      </p:sp>
      <p:sp>
        <p:nvSpPr>
          <p:cNvPr id="5" name="TextBox 4">
            <a:extLst>
              <a:ext uri="{FF2B5EF4-FFF2-40B4-BE49-F238E27FC236}">
                <a16:creationId xmlns:a16="http://schemas.microsoft.com/office/drawing/2014/main" id="{C1C18A7A-2E21-7ABF-BC4D-0E0314173D63}"/>
              </a:ext>
            </a:extLst>
          </p:cNvPr>
          <p:cNvSpPr txBox="1"/>
          <p:nvPr/>
        </p:nvSpPr>
        <p:spPr>
          <a:xfrm>
            <a:off x="1269951" y="3915585"/>
            <a:ext cx="513084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t>Input</a:t>
            </a:r>
            <a:r>
              <a:rPr lang="zh-CN" altLang="en-US" dirty="0"/>
              <a:t> </a:t>
            </a:r>
            <a:r>
              <a:rPr lang="en-US" altLang="zh-CN" dirty="0"/>
              <a:t>1:</a:t>
            </a:r>
            <a:r>
              <a:rPr lang="zh-CN" altLang="en-US" dirty="0"/>
              <a:t> </a:t>
            </a:r>
            <a:r>
              <a:rPr lang="en-US" altLang="zh-CN" b="1" dirty="0"/>
              <a:t>non-signature</a:t>
            </a:r>
            <a:r>
              <a:rPr lang="zh-CN" altLang="en-US" b="1" dirty="0"/>
              <a:t> </a:t>
            </a:r>
            <a:r>
              <a:rPr lang="en-US" altLang="zh-CN" dirty="0"/>
              <a:t>protein sequences</a:t>
            </a:r>
            <a:r>
              <a:rPr lang="zh-CN" altLang="en-US" dirty="0"/>
              <a:t> </a:t>
            </a:r>
            <a:endParaRPr lang="en-US" altLang="zh-CN" dirty="0"/>
          </a:p>
          <a:p>
            <a:pPr marL="285750" indent="-285750">
              <a:buFont typeface="Arial" panose="020B0604020202020204" pitchFamily="34" charset="0"/>
              <a:buChar char="•"/>
            </a:pPr>
            <a:r>
              <a:rPr lang="en-US" altLang="zh-CN" dirty="0"/>
              <a:t>Input</a:t>
            </a:r>
            <a:r>
              <a:rPr lang="zh-CN" altLang="en-US" dirty="0"/>
              <a:t> </a:t>
            </a:r>
            <a:r>
              <a:rPr lang="en-US" altLang="zh-CN" dirty="0"/>
              <a:t>2: </a:t>
            </a:r>
            <a:r>
              <a:rPr lang="en-US" altLang="zh-CN" dirty="0" err="1"/>
              <a:t>Pfam</a:t>
            </a:r>
            <a:r>
              <a:rPr lang="en-US" altLang="zh-CN" dirty="0"/>
              <a:t> database.</a:t>
            </a:r>
          </a:p>
          <a:p>
            <a:pPr marL="285750" indent="-285750">
              <a:buFont typeface="Arial" panose="020B0604020202020204" pitchFamily="34" charset="0"/>
              <a:buChar char="•"/>
            </a:pPr>
            <a:r>
              <a:rPr lang="en-US" altLang="zh-CN" dirty="0"/>
              <a:t>Output:</a:t>
            </a:r>
            <a:r>
              <a:rPr lang="zh-CN" altLang="en-US" dirty="0"/>
              <a:t> </a:t>
            </a:r>
            <a:r>
              <a:rPr lang="en-US" altLang="zh-CN" dirty="0"/>
              <a:t>domain annotation</a:t>
            </a:r>
            <a:endParaRPr lang="en-US" altLang="zh-CN" b="1" dirty="0"/>
          </a:p>
        </p:txBody>
      </p:sp>
      <p:sp>
        <p:nvSpPr>
          <p:cNvPr id="6" name="TextBox 5">
            <a:extLst>
              <a:ext uri="{FF2B5EF4-FFF2-40B4-BE49-F238E27FC236}">
                <a16:creationId xmlns:a16="http://schemas.microsoft.com/office/drawing/2014/main" id="{2A32B5F0-8F7A-F115-22A2-B44BBA3CF136}"/>
              </a:ext>
            </a:extLst>
          </p:cNvPr>
          <p:cNvSpPr txBox="1"/>
          <p:nvPr/>
        </p:nvSpPr>
        <p:spPr>
          <a:xfrm>
            <a:off x="794463" y="2978432"/>
            <a:ext cx="1155156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Script Function: Domain annotation of </a:t>
            </a:r>
            <a:r>
              <a:rPr lang="en-US" altLang="zh-CN" sz="2400" dirty="0">
                <a:latin typeface="Arial" panose="020B0604020202020204" pitchFamily="34" charset="0"/>
                <a:cs typeface="Arial" panose="020B0604020202020204" pitchFamily="34" charset="0"/>
              </a:rPr>
              <a:t>non-signature</a:t>
            </a:r>
            <a:r>
              <a:rPr lang="en-US" sz="2400" dirty="0">
                <a:latin typeface="Arial" panose="020B0604020202020204" pitchFamily="34" charset="0"/>
                <a:cs typeface="Arial" panose="020B0604020202020204" pitchFamily="34" charset="0"/>
              </a:rPr>
              <a:t> genes to get possible function </a:t>
            </a:r>
            <a:endParaRPr lang="en-US" dirty="0"/>
          </a:p>
        </p:txBody>
      </p:sp>
    </p:spTree>
    <p:extLst>
      <p:ext uri="{BB962C8B-B14F-4D97-AF65-F5344CB8AC3E}">
        <p14:creationId xmlns:p14="http://schemas.microsoft.com/office/powerpoint/2010/main" val="336700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90EB1E-E4D6-956E-0246-9CB37B556162}"/>
              </a:ext>
            </a:extLst>
          </p:cNvPr>
          <p:cNvSpPr txBox="1"/>
          <p:nvPr/>
        </p:nvSpPr>
        <p:spPr>
          <a:xfrm>
            <a:off x="3358900" y="490193"/>
            <a:ext cx="4980859"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Script Name: </a:t>
            </a:r>
            <a:r>
              <a:rPr lang="zh-CN" altLang="en-US" sz="2800" dirty="0">
                <a:latin typeface="Arial" panose="020B0604020202020204" pitchFamily="34" charset="0"/>
                <a:cs typeface="Arial" panose="020B0604020202020204" pitchFamily="34" charset="0"/>
              </a:rPr>
              <a:t>cd-hit.sh</a:t>
            </a:r>
          </a:p>
        </p:txBody>
      </p:sp>
      <p:sp>
        <p:nvSpPr>
          <p:cNvPr id="5" name="TextBox 4">
            <a:extLst>
              <a:ext uri="{FF2B5EF4-FFF2-40B4-BE49-F238E27FC236}">
                <a16:creationId xmlns:a16="http://schemas.microsoft.com/office/drawing/2014/main" id="{9936E772-5C31-1956-93F0-73FFD9053778}"/>
              </a:ext>
            </a:extLst>
          </p:cNvPr>
          <p:cNvSpPr txBox="1"/>
          <p:nvPr/>
        </p:nvSpPr>
        <p:spPr>
          <a:xfrm>
            <a:off x="3054100" y="1661334"/>
            <a:ext cx="7311674" cy="2739211"/>
          </a:xfrm>
          <a:prstGeom prst="rect">
            <a:avLst/>
          </a:prstGeom>
          <a:noFill/>
        </p:spPr>
        <p:txBody>
          <a:bodyPr wrap="square">
            <a:spAutoFit/>
          </a:bodyPr>
          <a:lstStyle/>
          <a:p>
            <a:r>
              <a:rPr lang="zh-CN" altLang="en-US" sz="2000" dirty="0">
                <a:latin typeface="Arial" panose="020B0604020202020204" pitchFamily="34" charset="0"/>
                <a:cs typeface="Arial" panose="020B0604020202020204" pitchFamily="34" charset="0"/>
              </a:rPr>
              <a:t>cd-hit -i .pep -o </a:t>
            </a:r>
            <a:r>
              <a:rPr lang="en-US" altLang="zh-CN" sz="2000" dirty="0">
                <a:latin typeface="Arial" panose="020B0604020202020204" pitchFamily="34" charset="0"/>
                <a:cs typeface="Arial" panose="020B0604020202020204" pitchFamily="34" charset="0"/>
              </a:rPr>
              <a:t>non-signature</a:t>
            </a:r>
            <a:r>
              <a:rPr lang="zh-CN" altLang="en-US" sz="2000" dirty="0">
                <a:latin typeface="Arial" panose="020B0604020202020204" pitchFamily="34" charset="0"/>
                <a:cs typeface="Arial" panose="020B0604020202020204" pitchFamily="34" charset="0"/>
              </a:rPr>
              <a:t>_40.pep -c 0.4 -M 0 -T 32 -n 2</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Input: non-signature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protein sequences</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Output: clustered non-signature protein at 40% identity</a:t>
            </a:r>
          </a:p>
          <a:p>
            <a:endParaRPr lang="en-US" altLang="zh-CN" sz="2000" dirty="0">
              <a:latin typeface="Arial" panose="020B0604020202020204" pitchFamily="34" charset="0"/>
              <a:cs typeface="Arial" panose="020B0604020202020204" pitchFamily="34" charset="0"/>
            </a:endParaRPr>
          </a:p>
          <a:p>
            <a:r>
              <a:rPr lang="en-US" altLang="zh-CN" i="1" dirty="0">
                <a:latin typeface="Arial" panose="020B0604020202020204" pitchFamily="34" charset="0"/>
                <a:cs typeface="Arial" panose="020B0604020202020204" pitchFamily="34" charset="0"/>
              </a:rPr>
              <a:t>–c 0.4 : global identity = 0.4</a:t>
            </a:r>
          </a:p>
          <a:p>
            <a:r>
              <a:rPr lang="en-US" altLang="zh-CN" i="1" dirty="0">
                <a:latin typeface="Arial" panose="020B0604020202020204" pitchFamily="34" charset="0"/>
                <a:cs typeface="Arial" panose="020B0604020202020204" pitchFamily="34" charset="0"/>
              </a:rPr>
              <a:t>–M 0: Memory usage  not limited </a:t>
            </a:r>
          </a:p>
          <a:p>
            <a:r>
              <a:rPr lang="en-US" altLang="zh-CN" i="1" dirty="0">
                <a:latin typeface="Arial" panose="020B0604020202020204" pitchFamily="34" charset="0"/>
                <a:cs typeface="Arial" panose="020B0604020202020204" pitchFamily="34" charset="0"/>
              </a:rPr>
              <a:t>–T 32: CPU 32</a:t>
            </a:r>
          </a:p>
          <a:p>
            <a:r>
              <a:rPr lang="en-US" altLang="zh-CN" i="1" dirty="0">
                <a:latin typeface="Arial" panose="020B0604020202020204" pitchFamily="34" charset="0"/>
                <a:cs typeface="Arial" panose="020B0604020202020204" pitchFamily="34" charset="0"/>
              </a:rPr>
              <a:t>-n 2: word size for global identity</a:t>
            </a:r>
            <a:endParaRPr lang="zh-CN" altLang="en-US" i="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6D2D4D4-76B6-786C-510B-60F704073BE3}"/>
              </a:ext>
            </a:extLst>
          </p:cNvPr>
          <p:cNvSpPr txBox="1"/>
          <p:nvPr/>
        </p:nvSpPr>
        <p:spPr>
          <a:xfrm>
            <a:off x="429210" y="2211656"/>
            <a:ext cx="2092048" cy="461665"/>
          </a:xfrm>
          <a:prstGeom prst="rect">
            <a:avLst/>
          </a:prstGeom>
          <a:noFill/>
        </p:spPr>
        <p:txBody>
          <a:bodyPr wrap="none" rtlCol="0">
            <a:spAutoFit/>
          </a:bodyPr>
          <a:lstStyle/>
          <a:p>
            <a:r>
              <a:rPr lang="en-US" altLang="zh-CN" sz="2400" dirty="0"/>
              <a:t>Part1 Function:</a:t>
            </a:r>
            <a:endParaRPr lang="zh-CN" altLang="en-US" sz="2400" dirty="0"/>
          </a:p>
        </p:txBody>
      </p:sp>
      <p:sp>
        <p:nvSpPr>
          <p:cNvPr id="9" name="TextBox 8">
            <a:extLst>
              <a:ext uri="{FF2B5EF4-FFF2-40B4-BE49-F238E27FC236}">
                <a16:creationId xmlns:a16="http://schemas.microsoft.com/office/drawing/2014/main" id="{2F2CC696-66CC-4B06-0749-CE11B87F9F7F}"/>
              </a:ext>
            </a:extLst>
          </p:cNvPr>
          <p:cNvSpPr txBox="1"/>
          <p:nvPr/>
        </p:nvSpPr>
        <p:spPr>
          <a:xfrm>
            <a:off x="429210" y="5017689"/>
            <a:ext cx="2092048" cy="461665"/>
          </a:xfrm>
          <a:prstGeom prst="rect">
            <a:avLst/>
          </a:prstGeom>
          <a:noFill/>
        </p:spPr>
        <p:txBody>
          <a:bodyPr wrap="none" rtlCol="0">
            <a:spAutoFit/>
          </a:bodyPr>
          <a:lstStyle/>
          <a:p>
            <a:r>
              <a:rPr lang="en-US" altLang="zh-CN" sz="2400" dirty="0"/>
              <a:t>Part2 Function:</a:t>
            </a:r>
            <a:endParaRPr lang="zh-CN" altLang="en-US" sz="2400" dirty="0"/>
          </a:p>
        </p:txBody>
      </p:sp>
      <p:sp>
        <p:nvSpPr>
          <p:cNvPr id="10" name="TextBox 9">
            <a:extLst>
              <a:ext uri="{FF2B5EF4-FFF2-40B4-BE49-F238E27FC236}">
                <a16:creationId xmlns:a16="http://schemas.microsoft.com/office/drawing/2014/main" id="{E4777C5E-AC73-562B-C48E-63F12F9C6019}"/>
              </a:ext>
            </a:extLst>
          </p:cNvPr>
          <p:cNvSpPr txBox="1"/>
          <p:nvPr/>
        </p:nvSpPr>
        <p:spPr>
          <a:xfrm>
            <a:off x="3054100" y="5048466"/>
            <a:ext cx="6046545"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Annotate the non-signature gene clusters with </a:t>
            </a:r>
            <a:r>
              <a:rPr lang="en-US" altLang="zh-CN" sz="2000" dirty="0" err="1">
                <a:latin typeface="Arial" panose="020B0604020202020204" pitchFamily="34" charset="0"/>
                <a:cs typeface="Arial" panose="020B0604020202020204" pitchFamily="34" charset="0"/>
              </a:rPr>
              <a:t>pfam</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0504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62660-C0A9-6C48-8CBD-03135E9C47B4}"/>
              </a:ext>
            </a:extLst>
          </p:cNvPr>
          <p:cNvSpPr/>
          <p:nvPr/>
        </p:nvSpPr>
        <p:spPr>
          <a:xfrm>
            <a:off x="1098596" y="3035068"/>
            <a:ext cx="9841157" cy="923330"/>
          </a:xfrm>
          <a:prstGeom prst="rect">
            <a:avLst/>
          </a:prstGeom>
          <a:noFill/>
        </p:spPr>
        <p:txBody>
          <a:bodyPr wrap="none" lIns="91440" tIns="45720" rIns="91440" bIns="45720">
            <a:spAutoFit/>
          </a:bodyPr>
          <a:lstStyle/>
          <a:p>
            <a:pPr algn="ctr"/>
            <a:r>
              <a:rPr lang="en-US" altLang="zh-C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Pipeline of Substrate Prediction</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058253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71344" y="1309534"/>
            <a:ext cx="6681018"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Prepare_CGC_seq.sh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590800" y="3295334"/>
            <a:ext cx="6089296"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b="1" dirty="0" err="1"/>
              <a:t>uniInput</a:t>
            </a:r>
            <a:r>
              <a:rPr lang="zh-CN" altLang="en-US" sz="2000" dirty="0"/>
              <a:t> </a:t>
            </a:r>
            <a:r>
              <a:rPr lang="en-US" altLang="zh-CN" sz="2000" dirty="0"/>
              <a:t>all</a:t>
            </a:r>
            <a:r>
              <a:rPr lang="zh-CN" altLang="en-US" sz="2000" dirty="0"/>
              <a:t> </a:t>
            </a:r>
            <a:r>
              <a:rPr lang="en-US" altLang="zh-CN" sz="2000" dirty="0"/>
              <a:t>the</a:t>
            </a:r>
            <a:r>
              <a:rPr lang="zh-CN" altLang="en-US" sz="2000" dirty="0"/>
              <a:t> </a:t>
            </a:r>
            <a:r>
              <a:rPr lang="en-US" altLang="zh-CN" sz="2000" dirty="0" err="1"/>
              <a:t>fasta</a:t>
            </a:r>
            <a:r>
              <a:rPr lang="zh-CN" altLang="en-US" sz="2000" dirty="0"/>
              <a:t> </a:t>
            </a:r>
            <a:r>
              <a:rPr lang="en-US" altLang="zh-CN" sz="2000" dirty="0"/>
              <a:t>sequence</a:t>
            </a:r>
            <a:r>
              <a:rPr lang="zh-CN" altLang="en-US" sz="2000" dirty="0"/>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a:t>
            </a:r>
            <a:r>
              <a:rPr lang="zh-CN" altLang="en-US" sz="2000" dirty="0"/>
              <a:t> </a:t>
            </a:r>
            <a:r>
              <a:rPr lang="en-US" sz="2000" b="1" dirty="0" err="1"/>
              <a:t>cgc_standard.out</a:t>
            </a:r>
            <a:r>
              <a:rPr lang="en-US" altLang="zh-CN" sz="2000" dirty="0"/>
              <a:t>,</a:t>
            </a:r>
            <a:r>
              <a:rPr lang="zh-CN" altLang="en-US" sz="2000" dirty="0"/>
              <a:t> </a:t>
            </a:r>
            <a:r>
              <a:rPr lang="en-US" altLang="zh-CN" sz="2000" dirty="0"/>
              <a:t>CGCs</a:t>
            </a:r>
            <a:r>
              <a:rPr lang="zh-CN" altLang="en-US" sz="2000" dirty="0"/>
              <a:t> </a:t>
            </a:r>
            <a:r>
              <a:rPr lang="en-US" altLang="zh-CN" sz="2000" dirty="0"/>
              <a:t>predicted by </a:t>
            </a:r>
            <a:r>
              <a:rPr lang="en-US" altLang="zh-CN" sz="2000" dirty="0" err="1"/>
              <a:t>dbCAN</a:t>
            </a:r>
            <a:r>
              <a:rPr lang="zh-CN" altLang="en-US" sz="2000" dirty="0"/>
              <a:t> </a:t>
            </a:r>
            <a:endParaRPr lang="en-US" sz="2000" dirty="0"/>
          </a:p>
          <a:p>
            <a:pPr marL="342900" indent="-342900">
              <a:buFont typeface="Arial" panose="020B0604020202020204" pitchFamily="34" charset="0"/>
              <a:buChar char="•"/>
            </a:pPr>
            <a:r>
              <a:rPr lang="en-US" altLang="zh-CN" sz="2000" dirty="0"/>
              <a:t>Output:</a:t>
            </a:r>
            <a:r>
              <a:rPr lang="zh-CN" altLang="en-US" sz="2000" dirty="0"/>
              <a:t> </a:t>
            </a:r>
            <a:r>
              <a:rPr lang="en-US" altLang="zh-CN" sz="2000" dirty="0">
                <a:latin typeface="Arial" panose="020B0604020202020204" pitchFamily="34" charset="0"/>
                <a:cs typeface="Arial" panose="020B0604020202020204" pitchFamily="34" charset="0"/>
              </a:rPr>
              <a:t>all</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sz="2000" b="1" dirty="0"/>
          </a:p>
        </p:txBody>
      </p:sp>
      <p:sp>
        <p:nvSpPr>
          <p:cNvPr id="5" name="TextBox 4">
            <a:extLst>
              <a:ext uri="{FF2B5EF4-FFF2-40B4-BE49-F238E27FC236}">
                <a16:creationId xmlns:a16="http://schemas.microsoft.com/office/drawing/2014/main" id="{3F27EF24-4E3C-9A73-3676-C7ED734A7BBC}"/>
              </a:ext>
            </a:extLst>
          </p:cNvPr>
          <p:cNvSpPr txBox="1"/>
          <p:nvPr/>
        </p:nvSpPr>
        <p:spPr>
          <a:xfrm>
            <a:off x="2371344" y="2342355"/>
            <a:ext cx="866912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Extract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all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CGC sequences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from</a:t>
            </a:r>
            <a:r>
              <a:rPr lang="zh-CN" altLang="en-US"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dbCAN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result. </a:t>
            </a:r>
          </a:p>
        </p:txBody>
      </p:sp>
    </p:spTree>
    <p:extLst>
      <p:ext uri="{BB962C8B-B14F-4D97-AF65-F5344CB8AC3E}">
        <p14:creationId xmlns:p14="http://schemas.microsoft.com/office/powerpoint/2010/main" val="662604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176272" y="1369339"/>
            <a:ext cx="5606570"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blastp.sh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679759" y="3632548"/>
            <a:ext cx="7304051"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a:latin typeface="Arial" panose="020B0604020202020204" pitchFamily="34" charset="0"/>
                <a:cs typeface="Arial" panose="020B0604020202020204" pitchFamily="34" charset="0"/>
              </a:rPr>
              <a:t>CGC sequences</a:t>
            </a:r>
            <a:r>
              <a:rPr lang="zh-CN" altLang="en-US"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a:t>
            </a:r>
            <a:r>
              <a:rPr lang="en-US" altLang="zh-CN" sz="2000" dirty="0" err="1"/>
              <a:t>dbCAN</a:t>
            </a:r>
            <a:r>
              <a:rPr lang="en-US" altLang="zh-CN" sz="2000" dirty="0"/>
              <a:t>-PUL database, download from </a:t>
            </a:r>
            <a:r>
              <a:rPr lang="en-US" altLang="zh-CN" sz="2000" dirty="0" err="1"/>
              <a:t>dbCAN</a:t>
            </a:r>
            <a:r>
              <a:rPr lang="en-US" altLang="zh-CN" sz="2000" dirty="0"/>
              <a:t>-PUL server</a:t>
            </a:r>
            <a:endParaRPr lang="en-US" altLang="zh-CN" sz="2000" b="1" dirty="0"/>
          </a:p>
          <a:p>
            <a:pPr marL="342900" indent="-342900">
              <a:buFont typeface="Arial" panose="020B0604020202020204" pitchFamily="34" charset="0"/>
              <a:buChar char="•"/>
            </a:pPr>
            <a:r>
              <a:rPr lang="en-US" sz="2000" dirty="0"/>
              <a:t>Output: homologous hits</a:t>
            </a:r>
          </a:p>
        </p:txBody>
      </p:sp>
      <p:sp>
        <p:nvSpPr>
          <p:cNvPr id="5" name="TextBox 4">
            <a:extLst>
              <a:ext uri="{FF2B5EF4-FFF2-40B4-BE49-F238E27FC236}">
                <a16:creationId xmlns:a16="http://schemas.microsoft.com/office/drawing/2014/main" id="{3F27EF24-4E3C-9A73-3676-C7ED734A7BBC}"/>
              </a:ext>
            </a:extLst>
          </p:cNvPr>
          <p:cNvSpPr txBox="1"/>
          <p:nvPr/>
        </p:nvSpPr>
        <p:spPr>
          <a:xfrm>
            <a:off x="2176272" y="2347055"/>
            <a:ext cx="9461219" cy="830997"/>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CGC database search against with PUL database to find homologous </a:t>
            </a:r>
          </a:p>
        </p:txBody>
      </p:sp>
    </p:spTree>
    <p:extLst>
      <p:ext uri="{BB962C8B-B14F-4D97-AF65-F5344CB8AC3E}">
        <p14:creationId xmlns:p14="http://schemas.microsoft.com/office/powerpoint/2010/main" val="3973821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7A820-2F22-8CE9-A68F-FCAEFE94F1B7}"/>
              </a:ext>
            </a:extLst>
          </p:cNvPr>
          <p:cNvSpPr txBox="1"/>
          <p:nvPr/>
        </p:nvSpPr>
        <p:spPr>
          <a:xfrm>
            <a:off x="2334170" y="411410"/>
            <a:ext cx="4945284" cy="523220"/>
          </a:xfrm>
          <a:prstGeom prst="rect">
            <a:avLst/>
          </a:prstGeom>
          <a:noFill/>
        </p:spPr>
        <p:txBody>
          <a:bodyPr wrap="square">
            <a:spAutoFit/>
          </a:bodyPr>
          <a:lstStyle/>
          <a:p>
            <a:r>
              <a:rPr lang="en-US" altLang="zh-CN" sz="2800" dirty="0">
                <a:solidFill>
                  <a:srgbClr val="000000"/>
                </a:solidFill>
                <a:effectLst/>
                <a:latin typeface="Arial" panose="020B0604020202020204" pitchFamily="34" charset="0"/>
                <a:cs typeface="Arial" panose="020B0604020202020204" pitchFamily="34" charset="0"/>
              </a:rPr>
              <a:t>Script Name: </a:t>
            </a:r>
            <a:r>
              <a:rPr lang="en-US" sz="2800" dirty="0">
                <a:solidFill>
                  <a:srgbClr val="000000"/>
                </a:solidFill>
                <a:effectLst/>
                <a:latin typeface="Arial" panose="020B0604020202020204" pitchFamily="34" charset="0"/>
                <a:cs typeface="Arial" panose="020B0604020202020204" pitchFamily="34" charset="0"/>
              </a:rPr>
              <a:t>substrate.sh</a:t>
            </a:r>
          </a:p>
        </p:txBody>
      </p:sp>
      <p:sp>
        <p:nvSpPr>
          <p:cNvPr id="4" name="TextBox 3">
            <a:extLst>
              <a:ext uri="{FF2B5EF4-FFF2-40B4-BE49-F238E27FC236}">
                <a16:creationId xmlns:a16="http://schemas.microsoft.com/office/drawing/2014/main" id="{6F9A9E63-14A1-BFCB-009A-57C014E2DF45}"/>
              </a:ext>
            </a:extLst>
          </p:cNvPr>
          <p:cNvSpPr txBox="1"/>
          <p:nvPr/>
        </p:nvSpPr>
        <p:spPr>
          <a:xfrm>
            <a:off x="2971461" y="2130110"/>
            <a:ext cx="6590587" cy="132343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Input</a:t>
            </a:r>
            <a:r>
              <a:rPr lang="zh-CN" altLang="en-US" sz="2000" dirty="0"/>
              <a:t> </a:t>
            </a:r>
            <a:r>
              <a:rPr lang="en-US" altLang="zh-CN" sz="2000" dirty="0"/>
              <a:t>1:</a:t>
            </a:r>
            <a:r>
              <a:rPr lang="zh-CN" altLang="en-US" sz="2000" dirty="0"/>
              <a:t> </a:t>
            </a:r>
            <a:r>
              <a:rPr lang="en-US" altLang="zh-CN" sz="2000" dirty="0" err="1"/>
              <a:t>blastp</a:t>
            </a:r>
            <a:r>
              <a:rPr lang="en-US" altLang="zh-CN" sz="2000" dirty="0"/>
              <a:t> outputs (</a:t>
            </a:r>
            <a:r>
              <a:rPr lang="en-US" altLang="zh-CN" sz="2000" dirty="0" err="1">
                <a:latin typeface="Arial" panose="020B0604020202020204" pitchFamily="34" charset="0"/>
                <a:cs typeface="Arial" panose="020B0604020202020204" pitchFamily="34" charset="0"/>
              </a:rPr>
              <a:t>Bacteroides.CGC.PUL.blastp</a:t>
            </a:r>
            <a:r>
              <a:rPr lang="en-US" altLang="zh-CN" sz="2000" dirty="0">
                <a:latin typeface="Arial" panose="020B0604020202020204" pitchFamily="34" charset="0"/>
                <a:cs typeface="Arial" panose="020B0604020202020204" pitchFamily="34" charset="0"/>
              </a:rPr>
              <a:t>)  </a:t>
            </a:r>
            <a:endParaRPr lang="en-US" altLang="zh-CN" sz="2000" dirty="0"/>
          </a:p>
          <a:p>
            <a:pPr marL="342900" indent="-342900">
              <a:buFont typeface="Arial" panose="020B0604020202020204" pitchFamily="34" charset="0"/>
              <a:buChar char="•"/>
            </a:pPr>
            <a:r>
              <a:rPr lang="en-US" altLang="zh-CN" sz="2000" dirty="0"/>
              <a:t>Input</a:t>
            </a:r>
            <a:r>
              <a:rPr lang="zh-CN" altLang="en-US" sz="2000" dirty="0"/>
              <a:t> </a:t>
            </a:r>
            <a:r>
              <a:rPr lang="en-US" altLang="zh-CN" sz="2000" dirty="0"/>
              <a:t>2: CGC predictions (</a:t>
            </a:r>
            <a:r>
              <a:rPr lang="en-US" altLang="zh-CN" sz="2000" dirty="0" err="1">
                <a:latin typeface="Arial" panose="020B0604020202020204" pitchFamily="34" charset="0"/>
                <a:cs typeface="Arial" panose="020B0604020202020204" pitchFamily="34" charset="0"/>
              </a:rPr>
              <a:t>cgc_standard.out</a:t>
            </a:r>
            <a:r>
              <a:rPr lang="en-US" altLang="zh-CN" sz="2000" dirty="0">
                <a:latin typeface="Arial" panose="020B0604020202020204" pitchFamily="34" charset="0"/>
                <a:cs typeface="Arial" panose="020B0604020202020204" pitchFamily="34" charset="0"/>
              </a:rPr>
              <a:t>)</a:t>
            </a:r>
            <a:endParaRPr lang="en-US" altLang="zh-CN" sz="2000" dirty="0"/>
          </a:p>
          <a:p>
            <a:pPr marL="342900" indent="-342900">
              <a:buFont typeface="Arial" panose="020B0604020202020204" pitchFamily="34" charset="0"/>
              <a:buChar char="•"/>
            </a:pPr>
            <a:r>
              <a:rPr lang="en-US" altLang="zh-CN" sz="2000" dirty="0"/>
              <a:t>Input 3: </a:t>
            </a:r>
            <a:r>
              <a:rPr lang="en-US" altLang="zh-CN" sz="2000" b="1" dirty="0"/>
              <a:t>dbCAN-PUL.xlsx </a:t>
            </a:r>
          </a:p>
          <a:p>
            <a:pPr marL="342900" indent="-342900">
              <a:buFont typeface="Arial" panose="020B0604020202020204" pitchFamily="34" charset="0"/>
              <a:buChar char="•"/>
            </a:pPr>
            <a:r>
              <a:rPr lang="en-US" sz="2000" dirty="0"/>
              <a:t>Output: CGC with substrate</a:t>
            </a:r>
          </a:p>
        </p:txBody>
      </p:sp>
      <p:sp>
        <p:nvSpPr>
          <p:cNvPr id="5" name="TextBox 4">
            <a:extLst>
              <a:ext uri="{FF2B5EF4-FFF2-40B4-BE49-F238E27FC236}">
                <a16:creationId xmlns:a16="http://schemas.microsoft.com/office/drawing/2014/main" id="{3F27EF24-4E3C-9A73-3676-C7ED734A7BBC}"/>
              </a:ext>
            </a:extLst>
          </p:cNvPr>
          <p:cNvSpPr txBox="1"/>
          <p:nvPr/>
        </p:nvSpPr>
        <p:spPr>
          <a:xfrm>
            <a:off x="2334170" y="1044832"/>
            <a:ext cx="9042747"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Script Function: Deal with </a:t>
            </a:r>
            <a:r>
              <a:rPr lang="en-US" altLang="zh-CN" sz="2400" dirty="0" err="1">
                <a:latin typeface="Arial" panose="020B0604020202020204" pitchFamily="34" charset="0"/>
                <a:cs typeface="Arial" panose="020B0604020202020204" pitchFamily="34" charset="0"/>
              </a:rPr>
              <a:t>blastp</a:t>
            </a:r>
            <a:r>
              <a:rPr lang="en-US" altLang="zh-CN" sz="2400" dirty="0">
                <a:latin typeface="Arial" panose="020B0604020202020204" pitchFamily="34" charset="0"/>
                <a:cs typeface="Arial" panose="020B0604020202020204" pitchFamily="34" charset="0"/>
              </a:rPr>
              <a:t> result to infer potential substrate</a:t>
            </a:r>
          </a:p>
        </p:txBody>
      </p:sp>
      <p:pic>
        <p:nvPicPr>
          <p:cNvPr id="2" name="Picture 1">
            <a:extLst>
              <a:ext uri="{FF2B5EF4-FFF2-40B4-BE49-F238E27FC236}">
                <a16:creationId xmlns:a16="http://schemas.microsoft.com/office/drawing/2014/main" id="{BAE37597-EAFD-5E43-AA82-35194568B8A6}"/>
              </a:ext>
            </a:extLst>
          </p:cNvPr>
          <p:cNvPicPr>
            <a:picLocks noChangeAspect="1"/>
          </p:cNvPicPr>
          <p:nvPr/>
        </p:nvPicPr>
        <p:blipFill>
          <a:blip r:embed="rId2"/>
          <a:stretch>
            <a:fillRect/>
          </a:stretch>
        </p:blipFill>
        <p:spPr>
          <a:xfrm>
            <a:off x="685800" y="3453549"/>
            <a:ext cx="10820400" cy="2781300"/>
          </a:xfrm>
          <a:prstGeom prst="rect">
            <a:avLst/>
          </a:prstGeom>
        </p:spPr>
      </p:pic>
    </p:spTree>
    <p:extLst>
      <p:ext uri="{BB962C8B-B14F-4D97-AF65-F5344CB8AC3E}">
        <p14:creationId xmlns:p14="http://schemas.microsoft.com/office/powerpoint/2010/main" val="2338205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B49C-0688-C64F-AE37-FE8056E0D281}"/>
              </a:ext>
            </a:extLst>
          </p:cNvPr>
          <p:cNvSpPr>
            <a:spLocks noGrp="1"/>
          </p:cNvSpPr>
          <p:nvPr>
            <p:ph type="title"/>
          </p:nvPr>
        </p:nvSpPr>
        <p:spPr>
          <a:xfrm>
            <a:off x="76200" y="234398"/>
            <a:ext cx="6977743" cy="1325563"/>
          </a:xfrm>
        </p:spPr>
        <p:txBody>
          <a:bodyPr/>
          <a:lstStyle/>
          <a:p>
            <a:pPr marL="571500" indent="-571500">
              <a:buFont typeface="Wingdings" pitchFamily="2" charset="2"/>
              <a:buChar char="v"/>
            </a:pPr>
            <a:r>
              <a:rPr lang="en-US" dirty="0" err="1"/>
              <a:t>Pfam</a:t>
            </a:r>
            <a:r>
              <a:rPr lang="en-US" dirty="0"/>
              <a:t> annotation for non-signature genes (</a:t>
            </a:r>
            <a:r>
              <a:rPr lang="en-US" dirty="0" err="1"/>
              <a:t>nSGs</a:t>
            </a:r>
            <a:r>
              <a:rPr lang="en-US" dirty="0"/>
              <a:t>)</a:t>
            </a:r>
          </a:p>
        </p:txBody>
      </p:sp>
      <p:pic>
        <p:nvPicPr>
          <p:cNvPr id="4" name="Picture 3">
            <a:extLst>
              <a:ext uri="{FF2B5EF4-FFF2-40B4-BE49-F238E27FC236}">
                <a16:creationId xmlns:a16="http://schemas.microsoft.com/office/drawing/2014/main" id="{544B36C9-2AC6-A84E-A378-B55D91C0D6A0}"/>
              </a:ext>
            </a:extLst>
          </p:cNvPr>
          <p:cNvPicPr>
            <a:picLocks noChangeAspect="1"/>
          </p:cNvPicPr>
          <p:nvPr/>
        </p:nvPicPr>
        <p:blipFill>
          <a:blip r:embed="rId2"/>
          <a:stretch>
            <a:fillRect/>
          </a:stretch>
        </p:blipFill>
        <p:spPr>
          <a:xfrm>
            <a:off x="6858000" y="0"/>
            <a:ext cx="5334000" cy="6858000"/>
          </a:xfrm>
          <a:prstGeom prst="rect">
            <a:avLst/>
          </a:prstGeom>
        </p:spPr>
      </p:pic>
      <p:sp>
        <p:nvSpPr>
          <p:cNvPr id="6" name="Content Placeholder 2">
            <a:extLst>
              <a:ext uri="{FF2B5EF4-FFF2-40B4-BE49-F238E27FC236}">
                <a16:creationId xmlns:a16="http://schemas.microsoft.com/office/drawing/2014/main" id="{AC7F282E-67C0-2B4F-908C-93A3728AEF4A}"/>
              </a:ext>
            </a:extLst>
          </p:cNvPr>
          <p:cNvSpPr>
            <a:spLocks noGrp="1"/>
          </p:cNvSpPr>
          <p:nvPr>
            <p:ph idx="1"/>
          </p:nvPr>
        </p:nvSpPr>
        <p:spPr>
          <a:xfrm>
            <a:off x="742675" y="2162690"/>
            <a:ext cx="5644792" cy="3519653"/>
          </a:xfrm>
        </p:spPr>
        <p:txBody>
          <a:bodyPr>
            <a:normAutofit/>
          </a:bodyPr>
          <a:lstStyle/>
          <a:p>
            <a:r>
              <a:rPr lang="en-US" dirty="0"/>
              <a:t>Two </a:t>
            </a:r>
            <a:r>
              <a:rPr lang="en-US" dirty="0" err="1"/>
              <a:t>Pfam</a:t>
            </a:r>
            <a:r>
              <a:rPr lang="en-US" dirty="0"/>
              <a:t> families (PF07980.14 and PF14322) can be found in 44/45 genomes </a:t>
            </a:r>
            <a:r>
              <a:rPr lang="en-US" dirty="0">
                <a:sym typeface="Wingdings" pitchFamily="2" charset="2"/>
              </a:rPr>
              <a:t> </a:t>
            </a:r>
            <a:r>
              <a:rPr lang="en-US" dirty="0"/>
              <a:t>only absent in </a:t>
            </a:r>
            <a:r>
              <a:rPr lang="en-US" i="1" dirty="0" err="1"/>
              <a:t>Bacteroides_F</a:t>
            </a:r>
            <a:r>
              <a:rPr lang="en-US" i="1" dirty="0"/>
              <a:t> </a:t>
            </a:r>
            <a:r>
              <a:rPr lang="en-US" i="1" dirty="0" err="1"/>
              <a:t>pectinophilus</a:t>
            </a:r>
            <a:r>
              <a:rPr lang="en-US" dirty="0"/>
              <a:t>.</a:t>
            </a:r>
          </a:p>
          <a:p>
            <a:endParaRPr lang="en-US" dirty="0"/>
          </a:p>
          <a:p>
            <a:r>
              <a:rPr lang="en-US" dirty="0"/>
              <a:t>A total of 25 </a:t>
            </a:r>
            <a:r>
              <a:rPr lang="en-US" dirty="0" err="1"/>
              <a:t>Pfam</a:t>
            </a:r>
            <a:r>
              <a:rPr lang="en-US" dirty="0"/>
              <a:t> families can be found in &gt; 30 genomes.</a:t>
            </a:r>
          </a:p>
          <a:p>
            <a:endParaRPr lang="en-US" dirty="0"/>
          </a:p>
        </p:txBody>
      </p:sp>
      <p:sp>
        <p:nvSpPr>
          <p:cNvPr id="7" name="Rectangle 6">
            <a:extLst>
              <a:ext uri="{FF2B5EF4-FFF2-40B4-BE49-F238E27FC236}">
                <a16:creationId xmlns:a16="http://schemas.microsoft.com/office/drawing/2014/main" id="{5158BE49-7445-C543-B3AF-E0004CB2C2A3}"/>
              </a:ext>
            </a:extLst>
          </p:cNvPr>
          <p:cNvSpPr/>
          <p:nvPr/>
        </p:nvSpPr>
        <p:spPr>
          <a:xfrm>
            <a:off x="10297887" y="234397"/>
            <a:ext cx="261256" cy="64494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446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9DF4C-A479-E847-AB49-375DB42C4943}"/>
              </a:ext>
            </a:extLst>
          </p:cNvPr>
          <p:cNvSpPr>
            <a:spLocks noGrp="1"/>
          </p:cNvSpPr>
          <p:nvPr>
            <p:ph idx="1"/>
          </p:nvPr>
        </p:nvSpPr>
        <p:spPr>
          <a:xfrm>
            <a:off x="413657" y="2239282"/>
            <a:ext cx="5682343" cy="4351338"/>
          </a:xfrm>
        </p:spPr>
        <p:txBody>
          <a:bodyPr/>
          <a:lstStyle/>
          <a:p>
            <a:r>
              <a:rPr lang="en-US" dirty="0"/>
              <a:t>The </a:t>
            </a:r>
            <a:r>
              <a:rPr lang="en-US" dirty="0" err="1"/>
              <a:t>nSGs</a:t>
            </a:r>
            <a:r>
              <a:rPr lang="en-US" dirty="0"/>
              <a:t> were clustered into protein clusters.</a:t>
            </a:r>
          </a:p>
          <a:p>
            <a:endParaRPr lang="en-US" dirty="0"/>
          </a:p>
          <a:p>
            <a:r>
              <a:rPr lang="en-US" dirty="0"/>
              <a:t>Some protein clusters without </a:t>
            </a:r>
            <a:r>
              <a:rPr lang="en-US" dirty="0" err="1"/>
              <a:t>Pfam</a:t>
            </a:r>
            <a:r>
              <a:rPr lang="en-US" dirty="0"/>
              <a:t> annotation were found in &gt; 10 genomes, which might be conserved </a:t>
            </a:r>
            <a:r>
              <a:rPr lang="en-US" dirty="0" err="1"/>
              <a:t>nSGs</a:t>
            </a:r>
            <a:r>
              <a:rPr lang="en-US" dirty="0"/>
              <a:t> in Bacteroides genus.</a:t>
            </a:r>
          </a:p>
        </p:txBody>
      </p:sp>
      <p:sp>
        <p:nvSpPr>
          <p:cNvPr id="4" name="Title 1">
            <a:extLst>
              <a:ext uri="{FF2B5EF4-FFF2-40B4-BE49-F238E27FC236}">
                <a16:creationId xmlns:a16="http://schemas.microsoft.com/office/drawing/2014/main" id="{48C93C37-F59D-3B4B-9139-2C8F56150B09}"/>
              </a:ext>
            </a:extLst>
          </p:cNvPr>
          <p:cNvSpPr>
            <a:spLocks noGrp="1"/>
          </p:cNvSpPr>
          <p:nvPr>
            <p:ph type="title"/>
          </p:nvPr>
        </p:nvSpPr>
        <p:spPr>
          <a:xfrm>
            <a:off x="108857" y="365027"/>
            <a:ext cx="5878287" cy="1325563"/>
          </a:xfrm>
        </p:spPr>
        <p:txBody>
          <a:bodyPr>
            <a:normAutofit fontScale="90000"/>
          </a:bodyPr>
          <a:lstStyle/>
          <a:p>
            <a:pPr marL="571500" indent="-571500">
              <a:buFont typeface="Wingdings" pitchFamily="2" charset="2"/>
              <a:buChar char="v"/>
            </a:pPr>
            <a:r>
              <a:rPr lang="en-US" dirty="0" err="1"/>
              <a:t>Pfam</a:t>
            </a:r>
            <a:r>
              <a:rPr lang="en-US" dirty="0"/>
              <a:t> unannotated protein clusters for </a:t>
            </a:r>
            <a:r>
              <a:rPr lang="en-US" dirty="0" err="1"/>
              <a:t>nSGs</a:t>
            </a:r>
            <a:endParaRPr lang="en-US" dirty="0"/>
          </a:p>
        </p:txBody>
      </p:sp>
      <p:pic>
        <p:nvPicPr>
          <p:cNvPr id="5" name="Picture 4">
            <a:extLst>
              <a:ext uri="{FF2B5EF4-FFF2-40B4-BE49-F238E27FC236}">
                <a16:creationId xmlns:a16="http://schemas.microsoft.com/office/drawing/2014/main" id="{84B5191C-D0DD-0245-8E71-311684606027}"/>
              </a:ext>
            </a:extLst>
          </p:cNvPr>
          <p:cNvPicPr>
            <a:picLocks noChangeAspect="1"/>
          </p:cNvPicPr>
          <p:nvPr/>
        </p:nvPicPr>
        <p:blipFill>
          <a:blip r:embed="rId2"/>
          <a:stretch>
            <a:fillRect/>
          </a:stretch>
        </p:blipFill>
        <p:spPr>
          <a:xfrm>
            <a:off x="6313714" y="0"/>
            <a:ext cx="5878286" cy="6858000"/>
          </a:xfrm>
          <a:prstGeom prst="rect">
            <a:avLst/>
          </a:prstGeom>
        </p:spPr>
      </p:pic>
    </p:spTree>
    <p:extLst>
      <p:ext uri="{BB962C8B-B14F-4D97-AF65-F5344CB8AC3E}">
        <p14:creationId xmlns:p14="http://schemas.microsoft.com/office/powerpoint/2010/main" val="471782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028608-8733-4C01-9F88-8E7968D96F7B}"/>
              </a:ext>
            </a:extLst>
          </p:cNvPr>
          <p:cNvSpPr txBox="1"/>
          <p:nvPr/>
        </p:nvSpPr>
        <p:spPr>
          <a:xfrm>
            <a:off x="565825" y="201848"/>
            <a:ext cx="10912813"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CGC synteny plot with conserved </a:t>
            </a:r>
            <a:r>
              <a:rPr lang="en-US" sz="2800" dirty="0" err="1"/>
              <a:t>nSG</a:t>
            </a:r>
            <a:r>
              <a:rPr lang="en-US" sz="2800" dirty="0"/>
              <a:t> family highlighted </a:t>
            </a:r>
          </a:p>
        </p:txBody>
      </p:sp>
      <p:pic>
        <p:nvPicPr>
          <p:cNvPr id="8" name="Picture 7">
            <a:extLst>
              <a:ext uri="{FF2B5EF4-FFF2-40B4-BE49-F238E27FC236}">
                <a16:creationId xmlns:a16="http://schemas.microsoft.com/office/drawing/2014/main" id="{9B9B2A09-F7C3-5BE6-DADB-8D510DBAE3FA}"/>
              </a:ext>
            </a:extLst>
          </p:cNvPr>
          <p:cNvPicPr>
            <a:picLocks noChangeAspect="1"/>
          </p:cNvPicPr>
          <p:nvPr/>
        </p:nvPicPr>
        <p:blipFill rotWithShape="1">
          <a:blip r:embed="rId2"/>
          <a:srcRect t="281"/>
          <a:stretch/>
        </p:blipFill>
        <p:spPr>
          <a:xfrm>
            <a:off x="4429954" y="846306"/>
            <a:ext cx="7505884" cy="5719863"/>
          </a:xfrm>
          <a:prstGeom prst="rect">
            <a:avLst/>
          </a:prstGeom>
        </p:spPr>
      </p:pic>
      <p:sp>
        <p:nvSpPr>
          <p:cNvPr id="9" name="TextBox 8">
            <a:extLst>
              <a:ext uri="{FF2B5EF4-FFF2-40B4-BE49-F238E27FC236}">
                <a16:creationId xmlns:a16="http://schemas.microsoft.com/office/drawing/2014/main" id="{3C79A7AD-CBCC-CB78-7E01-30A4F67EB1AC}"/>
              </a:ext>
            </a:extLst>
          </p:cNvPr>
          <p:cNvSpPr txBox="1"/>
          <p:nvPr/>
        </p:nvSpPr>
        <p:spPr>
          <a:xfrm>
            <a:off x="493479" y="5272261"/>
            <a:ext cx="3862935" cy="400110"/>
          </a:xfrm>
          <a:prstGeom prst="rect">
            <a:avLst/>
          </a:prstGeom>
          <a:noFill/>
        </p:spPr>
        <p:txBody>
          <a:bodyPr wrap="square">
            <a:spAutoFit/>
          </a:bodyPr>
          <a:lstStyle/>
          <a:p>
            <a:pPr marL="285750" indent="-285750">
              <a:buFontTx/>
              <a:buChar char="-"/>
            </a:pPr>
            <a:r>
              <a:rPr lang="en-US" sz="2000" dirty="0"/>
              <a:t>Haven’t ordered by phylogeny</a:t>
            </a:r>
          </a:p>
        </p:txBody>
      </p:sp>
      <p:sp>
        <p:nvSpPr>
          <p:cNvPr id="12" name="TextBox 11">
            <a:extLst>
              <a:ext uri="{FF2B5EF4-FFF2-40B4-BE49-F238E27FC236}">
                <a16:creationId xmlns:a16="http://schemas.microsoft.com/office/drawing/2014/main" id="{15331887-56F2-AA6A-9003-7D62FD9BD7E2}"/>
              </a:ext>
            </a:extLst>
          </p:cNvPr>
          <p:cNvSpPr txBox="1"/>
          <p:nvPr/>
        </p:nvSpPr>
        <p:spPr>
          <a:xfrm>
            <a:off x="419939" y="1456276"/>
            <a:ext cx="4591455" cy="707886"/>
          </a:xfrm>
          <a:prstGeom prst="rect">
            <a:avLst/>
          </a:prstGeom>
          <a:noFill/>
        </p:spPr>
        <p:txBody>
          <a:bodyPr wrap="square">
            <a:spAutoFit/>
          </a:bodyPr>
          <a:lstStyle/>
          <a:p>
            <a:pPr marL="285750" indent="-285750">
              <a:buFontTx/>
              <a:buChar char="-"/>
            </a:pPr>
            <a:r>
              <a:rPr lang="en-US" sz="2000" dirty="0"/>
              <a:t>The proportion of genes in CGC (cgc_synteny.pdf</a:t>
            </a:r>
            <a:r>
              <a:rPr lang="sv-SE" sz="2000" dirty="0"/>
              <a:t>)</a:t>
            </a:r>
            <a:endParaRPr lang="en-US" sz="2000" dirty="0"/>
          </a:p>
        </p:txBody>
      </p:sp>
      <p:sp>
        <p:nvSpPr>
          <p:cNvPr id="13" name="TextBox 12">
            <a:extLst>
              <a:ext uri="{FF2B5EF4-FFF2-40B4-BE49-F238E27FC236}">
                <a16:creationId xmlns:a16="http://schemas.microsoft.com/office/drawing/2014/main" id="{BDE0851D-56F8-E066-B415-1F223BA1E0BA}"/>
              </a:ext>
            </a:extLst>
          </p:cNvPr>
          <p:cNvSpPr txBox="1"/>
          <p:nvPr/>
        </p:nvSpPr>
        <p:spPr>
          <a:xfrm>
            <a:off x="460499" y="2608761"/>
            <a:ext cx="3862935" cy="1015663"/>
          </a:xfrm>
          <a:prstGeom prst="rect">
            <a:avLst/>
          </a:prstGeom>
          <a:noFill/>
        </p:spPr>
        <p:txBody>
          <a:bodyPr wrap="square">
            <a:spAutoFit/>
          </a:bodyPr>
          <a:lstStyle/>
          <a:p>
            <a:pPr marL="285750" indent="-285750">
              <a:buFontTx/>
              <a:buChar char="-"/>
            </a:pPr>
            <a:r>
              <a:rPr lang="en-US" sz="2000" dirty="0"/>
              <a:t>Null gene DUF4861 without </a:t>
            </a:r>
            <a:r>
              <a:rPr lang="en-US" sz="2000" dirty="0" err="1"/>
              <a:t>pfam</a:t>
            </a:r>
            <a:r>
              <a:rPr lang="en-US" sz="2000" dirty="0"/>
              <a:t> function annotated is conserved in 21 of 45 genomes</a:t>
            </a:r>
          </a:p>
        </p:txBody>
      </p:sp>
      <p:sp>
        <p:nvSpPr>
          <p:cNvPr id="14" name="TextBox 13">
            <a:extLst>
              <a:ext uri="{FF2B5EF4-FFF2-40B4-BE49-F238E27FC236}">
                <a16:creationId xmlns:a16="http://schemas.microsoft.com/office/drawing/2014/main" id="{BF219D2A-7680-D8FA-874A-485BA61167BA}"/>
              </a:ext>
            </a:extLst>
          </p:cNvPr>
          <p:cNvSpPr txBox="1"/>
          <p:nvPr/>
        </p:nvSpPr>
        <p:spPr>
          <a:xfrm>
            <a:off x="460499" y="3832606"/>
            <a:ext cx="3862935" cy="1015663"/>
          </a:xfrm>
          <a:prstGeom prst="rect">
            <a:avLst/>
          </a:prstGeom>
          <a:noFill/>
        </p:spPr>
        <p:txBody>
          <a:bodyPr wrap="square">
            <a:spAutoFit/>
          </a:bodyPr>
          <a:lstStyle/>
          <a:p>
            <a:pPr marL="285750" indent="-285750">
              <a:buFontTx/>
              <a:buChar char="-"/>
            </a:pPr>
            <a:r>
              <a:rPr lang="en-US" sz="2000" dirty="0"/>
              <a:t>CGC containing DUF4861 is also conserved across genomes, with GH43_10 and GH28  </a:t>
            </a:r>
          </a:p>
        </p:txBody>
      </p:sp>
    </p:spTree>
    <p:extLst>
      <p:ext uri="{BB962C8B-B14F-4D97-AF65-F5344CB8AC3E}">
        <p14:creationId xmlns:p14="http://schemas.microsoft.com/office/powerpoint/2010/main" val="3535234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1D6F638B-E167-494C-8535-83FA1BB01FB1}"/>
              </a:ext>
            </a:extLst>
          </p:cNvPr>
          <p:cNvSpPr txBox="1">
            <a:spLocks/>
          </p:cNvSpPr>
          <p:nvPr/>
        </p:nvSpPr>
        <p:spPr>
          <a:xfrm>
            <a:off x="1536412" y="1023235"/>
            <a:ext cx="3013554" cy="1137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q"/>
            </a:pPr>
            <a:r>
              <a:rPr lang="en-US" sz="4800" dirty="0">
                <a:latin typeface="+mn-lt"/>
                <a:ea typeface="+mn-ea"/>
                <a:cs typeface="+mn-cs"/>
              </a:rPr>
              <a:t>Part 5</a:t>
            </a:r>
          </a:p>
        </p:txBody>
      </p:sp>
      <p:sp>
        <p:nvSpPr>
          <p:cNvPr id="13" name="Rectangle 12">
            <a:extLst>
              <a:ext uri="{FF2B5EF4-FFF2-40B4-BE49-F238E27FC236}">
                <a16:creationId xmlns:a16="http://schemas.microsoft.com/office/drawing/2014/main" id="{1CCB7CD8-95D7-EA44-AEF0-EFE1496741A7}"/>
              </a:ext>
            </a:extLst>
          </p:cNvPr>
          <p:cNvSpPr/>
          <p:nvPr/>
        </p:nvSpPr>
        <p:spPr>
          <a:xfrm>
            <a:off x="1388125" y="3105835"/>
            <a:ext cx="9891311" cy="1107996"/>
          </a:xfrm>
          <a:prstGeom prst="rect">
            <a:avLst/>
          </a:prstGeom>
        </p:spPr>
        <p:txBody>
          <a:bodyPr wrap="square">
            <a:spAutoFit/>
          </a:bodyPr>
          <a:lstStyle/>
          <a:p>
            <a:pPr algn="ctr"/>
            <a:r>
              <a:rPr lang="en-US" sz="6600" dirty="0"/>
              <a:t>CGC clustering</a:t>
            </a:r>
          </a:p>
        </p:txBody>
      </p:sp>
    </p:spTree>
    <p:extLst>
      <p:ext uri="{BB962C8B-B14F-4D97-AF65-F5344CB8AC3E}">
        <p14:creationId xmlns:p14="http://schemas.microsoft.com/office/powerpoint/2010/main" val="193418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6C-1AA3-0844-BCE6-18A272318919}"/>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A2E83EE-E082-DF4A-B208-CA63A17C198E}"/>
              </a:ext>
            </a:extLst>
          </p:cNvPr>
          <p:cNvSpPr>
            <a:spLocks noGrp="1"/>
          </p:cNvSpPr>
          <p:nvPr>
            <p:ph idx="1"/>
          </p:nvPr>
        </p:nvSpPr>
        <p:spPr/>
        <p:txBody>
          <a:bodyPr>
            <a:normAutofit lnSpcReduction="10000"/>
          </a:bodyPr>
          <a:lstStyle/>
          <a:p>
            <a:r>
              <a:rPr lang="en-US" dirty="0"/>
              <a:t>input -&gt; 45 Bacteroides genomes from human gut</a:t>
            </a:r>
          </a:p>
          <a:p>
            <a:endParaRPr lang="en-US" dirty="0"/>
          </a:p>
          <a:p>
            <a:r>
              <a:rPr lang="en-US" dirty="0"/>
              <a:t>find </a:t>
            </a:r>
            <a:r>
              <a:rPr lang="en-US" dirty="0" err="1"/>
              <a:t>CAZymes</a:t>
            </a:r>
            <a:r>
              <a:rPr lang="en-US" dirty="0"/>
              <a:t> and CGCs (</a:t>
            </a:r>
            <a:r>
              <a:rPr lang="en-US" dirty="0" err="1"/>
              <a:t>CAZyme</a:t>
            </a:r>
            <a:r>
              <a:rPr lang="en-US" dirty="0"/>
              <a:t> gene clusters)</a:t>
            </a:r>
          </a:p>
          <a:p>
            <a:endParaRPr lang="en-US" dirty="0"/>
          </a:p>
          <a:p>
            <a:r>
              <a:rPr lang="en-US" dirty="0"/>
              <a:t>find null or non-signature genes in CGCs</a:t>
            </a:r>
          </a:p>
          <a:p>
            <a:endParaRPr lang="en-US" dirty="0"/>
          </a:p>
          <a:p>
            <a:r>
              <a:rPr lang="en-US" dirty="0"/>
              <a:t>cluster </a:t>
            </a:r>
            <a:r>
              <a:rPr lang="en-US" dirty="0" err="1"/>
              <a:t>nSGs</a:t>
            </a:r>
            <a:r>
              <a:rPr lang="en-US" dirty="0"/>
              <a:t> into families</a:t>
            </a:r>
          </a:p>
          <a:p>
            <a:endParaRPr lang="en-US" dirty="0"/>
          </a:p>
          <a:p>
            <a:r>
              <a:rPr lang="en-US" dirty="0"/>
              <a:t>predict the likelihood of conserved </a:t>
            </a:r>
            <a:r>
              <a:rPr lang="en-US" dirty="0" err="1"/>
              <a:t>nSG</a:t>
            </a:r>
            <a:r>
              <a:rPr lang="en-US" dirty="0"/>
              <a:t> families to be new </a:t>
            </a:r>
            <a:r>
              <a:rPr lang="en-US" dirty="0" err="1"/>
              <a:t>CAZymes</a:t>
            </a:r>
            <a:endParaRPr lang="en-US" dirty="0"/>
          </a:p>
        </p:txBody>
      </p:sp>
      <p:pic>
        <p:nvPicPr>
          <p:cNvPr id="4" name="Picture 3">
            <a:extLst>
              <a:ext uri="{FF2B5EF4-FFF2-40B4-BE49-F238E27FC236}">
                <a16:creationId xmlns:a16="http://schemas.microsoft.com/office/drawing/2014/main" id="{EC9DBC10-7B74-1547-BE3B-93B5E241951F}"/>
              </a:ext>
            </a:extLst>
          </p:cNvPr>
          <p:cNvPicPr>
            <a:picLocks noChangeAspect="1"/>
          </p:cNvPicPr>
          <p:nvPr/>
        </p:nvPicPr>
        <p:blipFill>
          <a:blip r:embed="rId2"/>
          <a:stretch>
            <a:fillRect/>
          </a:stretch>
        </p:blipFill>
        <p:spPr>
          <a:xfrm>
            <a:off x="9104905" y="422026"/>
            <a:ext cx="2032000" cy="2184400"/>
          </a:xfrm>
          <a:prstGeom prst="rect">
            <a:avLst/>
          </a:prstGeom>
        </p:spPr>
      </p:pic>
      <p:pic>
        <p:nvPicPr>
          <p:cNvPr id="5" name="Picture 4">
            <a:extLst>
              <a:ext uri="{FF2B5EF4-FFF2-40B4-BE49-F238E27FC236}">
                <a16:creationId xmlns:a16="http://schemas.microsoft.com/office/drawing/2014/main" id="{2412B3C9-E788-DE4A-8953-514A4904645D}"/>
              </a:ext>
            </a:extLst>
          </p:cNvPr>
          <p:cNvPicPr>
            <a:picLocks noChangeAspect="1"/>
          </p:cNvPicPr>
          <p:nvPr/>
        </p:nvPicPr>
        <p:blipFill>
          <a:blip r:embed="rId3"/>
          <a:stretch>
            <a:fillRect/>
          </a:stretch>
        </p:blipFill>
        <p:spPr>
          <a:xfrm>
            <a:off x="8790857" y="2924537"/>
            <a:ext cx="2895395" cy="2153514"/>
          </a:xfrm>
          <a:prstGeom prst="rect">
            <a:avLst/>
          </a:prstGeom>
        </p:spPr>
      </p:pic>
    </p:spTree>
    <p:extLst>
      <p:ext uri="{BB962C8B-B14F-4D97-AF65-F5344CB8AC3E}">
        <p14:creationId xmlns:p14="http://schemas.microsoft.com/office/powerpoint/2010/main" val="14462725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1D276D-0EEA-564B-9AB4-2593CCE8980C}"/>
              </a:ext>
            </a:extLst>
          </p:cNvPr>
          <p:cNvSpPr>
            <a:spLocks noGrp="1"/>
          </p:cNvSpPr>
          <p:nvPr>
            <p:ph type="title"/>
          </p:nvPr>
        </p:nvSpPr>
        <p:spPr>
          <a:xfrm>
            <a:off x="473869" y="58846"/>
            <a:ext cx="11244262" cy="1325563"/>
          </a:xfrm>
        </p:spPr>
        <p:txBody>
          <a:bodyPr>
            <a:normAutofit/>
          </a:bodyPr>
          <a:lstStyle/>
          <a:p>
            <a:pPr marL="571500" indent="-571500">
              <a:buFont typeface="Wingdings" pitchFamily="2" charset="2"/>
              <a:buChar char="v"/>
            </a:pPr>
            <a:r>
              <a:rPr lang="en-US" dirty="0"/>
              <a:t>CGCs clustering</a:t>
            </a:r>
          </a:p>
        </p:txBody>
      </p:sp>
      <p:pic>
        <p:nvPicPr>
          <p:cNvPr id="8" name="Picture 7">
            <a:extLst>
              <a:ext uri="{FF2B5EF4-FFF2-40B4-BE49-F238E27FC236}">
                <a16:creationId xmlns:a16="http://schemas.microsoft.com/office/drawing/2014/main" id="{E649D6F8-E27B-CF4F-B3BB-B8395211284A}"/>
              </a:ext>
            </a:extLst>
          </p:cNvPr>
          <p:cNvPicPr>
            <a:picLocks noChangeAspect="1"/>
          </p:cNvPicPr>
          <p:nvPr/>
        </p:nvPicPr>
        <p:blipFill rotWithShape="1">
          <a:blip r:embed="rId2"/>
          <a:srcRect l="7437"/>
          <a:stretch/>
        </p:blipFill>
        <p:spPr>
          <a:xfrm>
            <a:off x="108856" y="2075314"/>
            <a:ext cx="6910615" cy="1353686"/>
          </a:xfrm>
          <a:prstGeom prst="rect">
            <a:avLst/>
          </a:prstGeom>
        </p:spPr>
      </p:pic>
      <p:sp>
        <p:nvSpPr>
          <p:cNvPr id="9" name="Content Placeholder 2">
            <a:extLst>
              <a:ext uri="{FF2B5EF4-FFF2-40B4-BE49-F238E27FC236}">
                <a16:creationId xmlns:a16="http://schemas.microsoft.com/office/drawing/2014/main" id="{B28D4C94-F389-2843-B5D1-4A07FBC0C63A}"/>
              </a:ext>
            </a:extLst>
          </p:cNvPr>
          <p:cNvSpPr>
            <a:spLocks noGrp="1"/>
          </p:cNvSpPr>
          <p:nvPr>
            <p:ph idx="1"/>
          </p:nvPr>
        </p:nvSpPr>
        <p:spPr>
          <a:xfrm>
            <a:off x="339272" y="1348013"/>
            <a:ext cx="4624614" cy="1504044"/>
          </a:xfrm>
        </p:spPr>
        <p:txBody>
          <a:bodyPr>
            <a:normAutofit/>
          </a:bodyPr>
          <a:lstStyle/>
          <a:p>
            <a:pPr marL="514350" indent="-514350">
              <a:buAutoNum type="arabicPeriod"/>
            </a:pPr>
            <a:r>
              <a:rPr lang="en-US" dirty="0"/>
              <a:t>Prepare Input Table</a:t>
            </a:r>
          </a:p>
        </p:txBody>
      </p:sp>
      <p:sp>
        <p:nvSpPr>
          <p:cNvPr id="10" name="Rectangle 9">
            <a:extLst>
              <a:ext uri="{FF2B5EF4-FFF2-40B4-BE49-F238E27FC236}">
                <a16:creationId xmlns:a16="http://schemas.microsoft.com/office/drawing/2014/main" id="{9456A5BF-92F8-3D44-877B-17E6B252B1BE}"/>
              </a:ext>
            </a:extLst>
          </p:cNvPr>
          <p:cNvSpPr/>
          <p:nvPr/>
        </p:nvSpPr>
        <p:spPr>
          <a:xfrm>
            <a:off x="8196487" y="600107"/>
            <a:ext cx="3746218" cy="523220"/>
          </a:xfrm>
          <a:prstGeom prst="rect">
            <a:avLst/>
          </a:prstGeom>
        </p:spPr>
        <p:txBody>
          <a:bodyPr wrap="none">
            <a:spAutoFit/>
          </a:bodyPr>
          <a:lstStyle/>
          <a:p>
            <a:r>
              <a:rPr lang="en-US" sz="2800" dirty="0"/>
              <a:t>2. Train and Test Subsets</a:t>
            </a:r>
          </a:p>
        </p:txBody>
      </p:sp>
      <p:sp>
        <p:nvSpPr>
          <p:cNvPr id="11" name="Rectangle 10">
            <a:extLst>
              <a:ext uri="{FF2B5EF4-FFF2-40B4-BE49-F238E27FC236}">
                <a16:creationId xmlns:a16="http://schemas.microsoft.com/office/drawing/2014/main" id="{A5EB8259-48B6-764C-8BFA-3CBF4445C6D8}"/>
              </a:ext>
            </a:extLst>
          </p:cNvPr>
          <p:cNvSpPr/>
          <p:nvPr/>
        </p:nvSpPr>
        <p:spPr>
          <a:xfrm>
            <a:off x="8414657" y="1469573"/>
            <a:ext cx="1491343" cy="1839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B6CD2D-FA4E-1841-A3DD-EAB013CAC566}"/>
              </a:ext>
            </a:extLst>
          </p:cNvPr>
          <p:cNvSpPr/>
          <p:nvPr/>
        </p:nvSpPr>
        <p:spPr>
          <a:xfrm>
            <a:off x="10397672" y="1469573"/>
            <a:ext cx="903514" cy="1839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58FF7B-7D00-414A-A23E-948C9F73844B}"/>
              </a:ext>
            </a:extLst>
          </p:cNvPr>
          <p:cNvSpPr txBox="1"/>
          <p:nvPr/>
        </p:nvSpPr>
        <p:spPr>
          <a:xfrm>
            <a:off x="8414657" y="1950017"/>
            <a:ext cx="1491343" cy="646331"/>
          </a:xfrm>
          <a:prstGeom prst="rect">
            <a:avLst/>
          </a:prstGeom>
          <a:noFill/>
        </p:spPr>
        <p:txBody>
          <a:bodyPr wrap="square" rtlCol="0">
            <a:spAutoFit/>
          </a:bodyPr>
          <a:lstStyle/>
          <a:p>
            <a:r>
              <a:rPr lang="en-US" dirty="0">
                <a:solidFill>
                  <a:schemeClr val="bg1"/>
                </a:solidFill>
              </a:rPr>
              <a:t>70% for CGC clustering</a:t>
            </a:r>
          </a:p>
        </p:txBody>
      </p:sp>
      <p:sp>
        <p:nvSpPr>
          <p:cNvPr id="14" name="TextBox 13">
            <a:extLst>
              <a:ext uri="{FF2B5EF4-FFF2-40B4-BE49-F238E27FC236}">
                <a16:creationId xmlns:a16="http://schemas.microsoft.com/office/drawing/2014/main" id="{06AA5EF9-334B-2A4D-A6C2-CD15DD73264B}"/>
              </a:ext>
            </a:extLst>
          </p:cNvPr>
          <p:cNvSpPr txBox="1"/>
          <p:nvPr/>
        </p:nvSpPr>
        <p:spPr>
          <a:xfrm>
            <a:off x="10397672" y="1811518"/>
            <a:ext cx="1164771" cy="923330"/>
          </a:xfrm>
          <a:prstGeom prst="rect">
            <a:avLst/>
          </a:prstGeom>
          <a:noFill/>
        </p:spPr>
        <p:txBody>
          <a:bodyPr wrap="square" rtlCol="0">
            <a:spAutoFit/>
          </a:bodyPr>
          <a:lstStyle/>
          <a:p>
            <a:r>
              <a:rPr lang="en-US" dirty="0">
                <a:solidFill>
                  <a:schemeClr val="bg1"/>
                </a:solidFill>
              </a:rPr>
              <a:t>30% for mapping training</a:t>
            </a:r>
          </a:p>
        </p:txBody>
      </p:sp>
      <p:sp>
        <p:nvSpPr>
          <p:cNvPr id="15" name="Rectangle 14">
            <a:extLst>
              <a:ext uri="{FF2B5EF4-FFF2-40B4-BE49-F238E27FC236}">
                <a16:creationId xmlns:a16="http://schemas.microsoft.com/office/drawing/2014/main" id="{8E5FB759-042B-9A42-BC34-53E743EB6754}"/>
              </a:ext>
            </a:extLst>
          </p:cNvPr>
          <p:cNvSpPr/>
          <p:nvPr/>
        </p:nvSpPr>
        <p:spPr>
          <a:xfrm>
            <a:off x="8047263" y="4274678"/>
            <a:ext cx="4183325" cy="523220"/>
          </a:xfrm>
          <a:prstGeom prst="rect">
            <a:avLst/>
          </a:prstGeom>
        </p:spPr>
        <p:txBody>
          <a:bodyPr wrap="none">
            <a:spAutoFit/>
          </a:bodyPr>
          <a:lstStyle/>
          <a:p>
            <a:r>
              <a:rPr lang="en-US" sz="2800" dirty="0"/>
              <a:t>3. Convert words to vectors</a:t>
            </a:r>
          </a:p>
        </p:txBody>
      </p:sp>
      <p:pic>
        <p:nvPicPr>
          <p:cNvPr id="16" name="Picture 15">
            <a:extLst>
              <a:ext uri="{FF2B5EF4-FFF2-40B4-BE49-F238E27FC236}">
                <a16:creationId xmlns:a16="http://schemas.microsoft.com/office/drawing/2014/main" id="{DBB5F09E-866B-0D4B-8585-14A0304A14D3}"/>
              </a:ext>
            </a:extLst>
          </p:cNvPr>
          <p:cNvPicPr>
            <a:picLocks noChangeAspect="1"/>
          </p:cNvPicPr>
          <p:nvPr/>
        </p:nvPicPr>
        <p:blipFill rotWithShape="1">
          <a:blip r:embed="rId3"/>
          <a:srcRect b="45406"/>
          <a:stretch/>
        </p:blipFill>
        <p:spPr>
          <a:xfrm>
            <a:off x="9347977" y="4942406"/>
            <a:ext cx="1613937" cy="1576734"/>
          </a:xfrm>
          <a:prstGeom prst="rect">
            <a:avLst/>
          </a:prstGeom>
        </p:spPr>
      </p:pic>
      <p:sp>
        <p:nvSpPr>
          <p:cNvPr id="17" name="Down Arrow 16">
            <a:extLst>
              <a:ext uri="{FF2B5EF4-FFF2-40B4-BE49-F238E27FC236}">
                <a16:creationId xmlns:a16="http://schemas.microsoft.com/office/drawing/2014/main" id="{FB6D49D1-6259-3542-8DF6-AEB022FA3EB0}"/>
              </a:ext>
            </a:extLst>
          </p:cNvPr>
          <p:cNvSpPr/>
          <p:nvPr/>
        </p:nvSpPr>
        <p:spPr>
          <a:xfrm rot="16200000">
            <a:off x="7363434" y="2272393"/>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6DCB5B74-79BE-524C-8EDB-85A956AD5ACC}"/>
              </a:ext>
            </a:extLst>
          </p:cNvPr>
          <p:cNvSpPr/>
          <p:nvPr/>
        </p:nvSpPr>
        <p:spPr>
          <a:xfrm>
            <a:off x="9933571" y="3394421"/>
            <a:ext cx="442748" cy="96542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3FEA95-3E12-754B-AC78-2E982E6F9E9C}"/>
              </a:ext>
            </a:extLst>
          </p:cNvPr>
          <p:cNvSpPr/>
          <p:nvPr/>
        </p:nvSpPr>
        <p:spPr>
          <a:xfrm>
            <a:off x="4157657" y="4268568"/>
            <a:ext cx="2645468" cy="523220"/>
          </a:xfrm>
          <a:prstGeom prst="rect">
            <a:avLst/>
          </a:prstGeom>
        </p:spPr>
        <p:txBody>
          <a:bodyPr wrap="none">
            <a:spAutoFit/>
          </a:bodyPr>
          <a:lstStyle/>
          <a:p>
            <a:r>
              <a:rPr lang="en-US" sz="2800" dirty="0"/>
              <a:t>4. CGC clustering</a:t>
            </a:r>
          </a:p>
        </p:txBody>
      </p:sp>
      <p:pic>
        <p:nvPicPr>
          <p:cNvPr id="20" name="Picture 19">
            <a:extLst>
              <a:ext uri="{FF2B5EF4-FFF2-40B4-BE49-F238E27FC236}">
                <a16:creationId xmlns:a16="http://schemas.microsoft.com/office/drawing/2014/main" id="{443EAEC8-2978-DE44-8B19-159157837FB6}"/>
              </a:ext>
            </a:extLst>
          </p:cNvPr>
          <p:cNvPicPr>
            <a:picLocks noChangeAspect="1"/>
          </p:cNvPicPr>
          <p:nvPr/>
        </p:nvPicPr>
        <p:blipFill>
          <a:blip r:embed="rId4"/>
          <a:stretch>
            <a:fillRect/>
          </a:stretch>
        </p:blipFill>
        <p:spPr>
          <a:xfrm>
            <a:off x="3990126" y="4791788"/>
            <a:ext cx="3098800" cy="2044700"/>
          </a:xfrm>
          <a:prstGeom prst="rect">
            <a:avLst/>
          </a:prstGeom>
        </p:spPr>
      </p:pic>
      <p:sp>
        <p:nvSpPr>
          <p:cNvPr id="21" name="Rectangle 20">
            <a:extLst>
              <a:ext uri="{FF2B5EF4-FFF2-40B4-BE49-F238E27FC236}">
                <a16:creationId xmlns:a16="http://schemas.microsoft.com/office/drawing/2014/main" id="{BE072041-7B41-BC44-8739-F5052410800C}"/>
              </a:ext>
            </a:extLst>
          </p:cNvPr>
          <p:cNvSpPr/>
          <p:nvPr/>
        </p:nvSpPr>
        <p:spPr>
          <a:xfrm>
            <a:off x="215986" y="4268568"/>
            <a:ext cx="2374689" cy="523220"/>
          </a:xfrm>
          <a:prstGeom prst="rect">
            <a:avLst/>
          </a:prstGeom>
        </p:spPr>
        <p:txBody>
          <a:bodyPr wrap="none">
            <a:spAutoFit/>
          </a:bodyPr>
          <a:lstStyle/>
          <a:p>
            <a:r>
              <a:rPr lang="en-US" sz="2800" dirty="0"/>
              <a:t>5. Visualization</a:t>
            </a:r>
          </a:p>
        </p:txBody>
      </p:sp>
      <p:pic>
        <p:nvPicPr>
          <p:cNvPr id="22" name="Picture 21">
            <a:extLst>
              <a:ext uri="{FF2B5EF4-FFF2-40B4-BE49-F238E27FC236}">
                <a16:creationId xmlns:a16="http://schemas.microsoft.com/office/drawing/2014/main" id="{14CA5976-7F6B-C343-8B2A-B4818E023C25}"/>
              </a:ext>
            </a:extLst>
          </p:cNvPr>
          <p:cNvPicPr>
            <a:picLocks noChangeAspect="1"/>
          </p:cNvPicPr>
          <p:nvPr/>
        </p:nvPicPr>
        <p:blipFill rotWithShape="1">
          <a:blip r:embed="rId5"/>
          <a:srcRect t="20187"/>
          <a:stretch/>
        </p:blipFill>
        <p:spPr>
          <a:xfrm>
            <a:off x="339272" y="4883561"/>
            <a:ext cx="2053414" cy="1915593"/>
          </a:xfrm>
          <a:prstGeom prst="rect">
            <a:avLst/>
          </a:prstGeom>
        </p:spPr>
      </p:pic>
      <p:sp>
        <p:nvSpPr>
          <p:cNvPr id="23" name="Down Arrow 22">
            <a:extLst>
              <a:ext uri="{FF2B5EF4-FFF2-40B4-BE49-F238E27FC236}">
                <a16:creationId xmlns:a16="http://schemas.microsoft.com/office/drawing/2014/main" id="{5743AC0B-D8A2-6C4A-BCB5-D369E0D275D9}"/>
              </a:ext>
            </a:extLst>
          </p:cNvPr>
          <p:cNvSpPr/>
          <p:nvPr/>
        </p:nvSpPr>
        <p:spPr>
          <a:xfrm rot="5400000">
            <a:off x="7730828"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B20B461F-BF87-D544-AAA6-E73D58C08C92}"/>
              </a:ext>
            </a:extLst>
          </p:cNvPr>
          <p:cNvSpPr/>
          <p:nvPr/>
        </p:nvSpPr>
        <p:spPr>
          <a:xfrm rot="5400000">
            <a:off x="2970032" y="5157528"/>
            <a:ext cx="442748" cy="92491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1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p:bldP spid="14" grpId="0"/>
      <p:bldP spid="15" grpId="0"/>
      <p:bldP spid="17" grpId="0" animBg="1"/>
      <p:bldP spid="18" grpId="0" animBg="1"/>
      <p:bldP spid="19" grpId="0"/>
      <p:bldP spid="21" grpId="0"/>
      <p:bldP spid="23" grpId="0" animBg="1"/>
      <p:bldP spid="2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58D5D4-C105-C941-8B99-E410E0DEA39D}"/>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pic>
        <p:nvPicPr>
          <p:cNvPr id="5" name="Picture 4">
            <a:extLst>
              <a:ext uri="{FF2B5EF4-FFF2-40B4-BE49-F238E27FC236}">
                <a16:creationId xmlns:a16="http://schemas.microsoft.com/office/drawing/2014/main" id="{DEF46594-749B-744A-ACA0-4288E1761C8C}"/>
              </a:ext>
            </a:extLst>
          </p:cNvPr>
          <p:cNvPicPr>
            <a:picLocks noChangeAspect="1"/>
          </p:cNvPicPr>
          <p:nvPr/>
        </p:nvPicPr>
        <p:blipFill>
          <a:blip r:embed="rId2"/>
          <a:stretch>
            <a:fillRect/>
          </a:stretch>
        </p:blipFill>
        <p:spPr>
          <a:xfrm>
            <a:off x="5528378" y="2555009"/>
            <a:ext cx="6615069" cy="4128818"/>
          </a:xfrm>
          <a:prstGeom prst="rect">
            <a:avLst/>
          </a:prstGeom>
        </p:spPr>
      </p:pic>
      <p:pic>
        <p:nvPicPr>
          <p:cNvPr id="6" name="Picture 5">
            <a:extLst>
              <a:ext uri="{FF2B5EF4-FFF2-40B4-BE49-F238E27FC236}">
                <a16:creationId xmlns:a16="http://schemas.microsoft.com/office/drawing/2014/main" id="{A37DFCC6-DBB0-224B-9012-9F3749D57BC7}"/>
              </a:ext>
            </a:extLst>
          </p:cNvPr>
          <p:cNvPicPr>
            <a:picLocks noChangeAspect="1"/>
          </p:cNvPicPr>
          <p:nvPr/>
        </p:nvPicPr>
        <p:blipFill rotWithShape="1">
          <a:blip r:embed="rId3"/>
          <a:srcRect t="15873" r="26999"/>
          <a:stretch/>
        </p:blipFill>
        <p:spPr>
          <a:xfrm>
            <a:off x="0" y="2485758"/>
            <a:ext cx="5528378" cy="4180173"/>
          </a:xfrm>
          <a:prstGeom prst="rect">
            <a:avLst/>
          </a:prstGeom>
        </p:spPr>
      </p:pic>
      <p:sp>
        <p:nvSpPr>
          <p:cNvPr id="7" name="Content Placeholder 2">
            <a:extLst>
              <a:ext uri="{FF2B5EF4-FFF2-40B4-BE49-F238E27FC236}">
                <a16:creationId xmlns:a16="http://schemas.microsoft.com/office/drawing/2014/main" id="{0857A27F-F6A7-6647-B928-7F1FBF111DFC}"/>
              </a:ext>
            </a:extLst>
          </p:cNvPr>
          <p:cNvSpPr>
            <a:spLocks noGrp="1"/>
          </p:cNvSpPr>
          <p:nvPr>
            <p:ph idx="1"/>
          </p:nvPr>
        </p:nvSpPr>
        <p:spPr>
          <a:xfrm>
            <a:off x="317131" y="1196118"/>
            <a:ext cx="11122310" cy="1358892"/>
          </a:xfrm>
        </p:spPr>
        <p:txBody>
          <a:bodyPr>
            <a:normAutofit lnSpcReduction="10000"/>
          </a:bodyPr>
          <a:lstStyle/>
          <a:p>
            <a:r>
              <a:rPr lang="en-US" dirty="0"/>
              <a:t>T-distributed Stochastic Neighbor Embedding (</a:t>
            </a:r>
            <a:r>
              <a:rPr lang="en-US" b="1" dirty="0">
                <a:solidFill>
                  <a:schemeClr val="accent1"/>
                </a:solidFill>
              </a:rPr>
              <a:t>TSNE</a:t>
            </a:r>
            <a:r>
              <a:rPr lang="en-US" dirty="0"/>
              <a:t>) plot: visualize high-dimensional data.</a:t>
            </a:r>
          </a:p>
          <a:p>
            <a:r>
              <a:rPr lang="en-US" dirty="0"/>
              <a:t>The top 10 CGC families and their substrates were found.</a:t>
            </a:r>
          </a:p>
        </p:txBody>
      </p:sp>
    </p:spTree>
    <p:extLst>
      <p:ext uri="{BB962C8B-B14F-4D97-AF65-F5344CB8AC3E}">
        <p14:creationId xmlns:p14="http://schemas.microsoft.com/office/powerpoint/2010/main" val="3390683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737767-8D33-B944-9616-1E14C19592F2}"/>
              </a:ext>
            </a:extLst>
          </p:cNvPr>
          <p:cNvSpPr>
            <a:spLocks noGrp="1"/>
          </p:cNvSpPr>
          <p:nvPr>
            <p:ph type="title"/>
          </p:nvPr>
        </p:nvSpPr>
        <p:spPr>
          <a:xfrm>
            <a:off x="256155" y="0"/>
            <a:ext cx="11244262" cy="1325563"/>
          </a:xfrm>
        </p:spPr>
        <p:txBody>
          <a:bodyPr>
            <a:normAutofit/>
          </a:bodyPr>
          <a:lstStyle/>
          <a:p>
            <a:pPr marL="571500" indent="-571500">
              <a:buFont typeface="Wingdings" pitchFamily="2" charset="2"/>
              <a:buChar char="v"/>
            </a:pPr>
            <a:r>
              <a:rPr lang="en-US" dirty="0"/>
              <a:t>CGCs clustering results</a:t>
            </a:r>
          </a:p>
        </p:txBody>
      </p:sp>
      <p:sp>
        <p:nvSpPr>
          <p:cNvPr id="6" name="Content Placeholder 2">
            <a:extLst>
              <a:ext uri="{FF2B5EF4-FFF2-40B4-BE49-F238E27FC236}">
                <a16:creationId xmlns:a16="http://schemas.microsoft.com/office/drawing/2014/main" id="{A8D3C33B-369B-3544-AAB5-2EA7F001F884}"/>
              </a:ext>
            </a:extLst>
          </p:cNvPr>
          <p:cNvSpPr>
            <a:spLocks noGrp="1"/>
          </p:cNvSpPr>
          <p:nvPr>
            <p:ph idx="1"/>
          </p:nvPr>
        </p:nvSpPr>
        <p:spPr>
          <a:xfrm>
            <a:off x="275033" y="1553353"/>
            <a:ext cx="4754166" cy="4351338"/>
          </a:xfrm>
        </p:spPr>
        <p:txBody>
          <a:bodyPr/>
          <a:lstStyle/>
          <a:p>
            <a:r>
              <a:rPr lang="en-US" b="1" dirty="0">
                <a:solidFill>
                  <a:schemeClr val="accent1"/>
                </a:solidFill>
              </a:rPr>
              <a:t>Sankey plot</a:t>
            </a:r>
            <a:r>
              <a:rPr lang="en-US" dirty="0"/>
              <a:t>: allows to show study flows. </a:t>
            </a:r>
          </a:p>
          <a:p>
            <a:endParaRPr lang="en-US" dirty="0"/>
          </a:p>
          <a:p>
            <a:r>
              <a:rPr lang="en-US" dirty="0"/>
              <a:t>11 CGC families contain at least 25 CGC sequences.</a:t>
            </a:r>
          </a:p>
          <a:p>
            <a:endParaRPr lang="en-US" dirty="0"/>
          </a:p>
          <a:p>
            <a:r>
              <a:rPr lang="en-US" dirty="0"/>
              <a:t>Host glycan is the most abundant substrate for these CGC families.</a:t>
            </a:r>
          </a:p>
        </p:txBody>
      </p:sp>
      <p:pic>
        <p:nvPicPr>
          <p:cNvPr id="7" name="Picture 6">
            <a:extLst>
              <a:ext uri="{FF2B5EF4-FFF2-40B4-BE49-F238E27FC236}">
                <a16:creationId xmlns:a16="http://schemas.microsoft.com/office/drawing/2014/main" id="{0611D66C-02A9-B44B-B6AA-7CDA6AF133B1}"/>
              </a:ext>
            </a:extLst>
          </p:cNvPr>
          <p:cNvPicPr>
            <a:picLocks noChangeAspect="1"/>
          </p:cNvPicPr>
          <p:nvPr/>
        </p:nvPicPr>
        <p:blipFill rotWithShape="1">
          <a:blip r:embed="rId2"/>
          <a:srcRect l="2720" t="4286" r="14400"/>
          <a:stretch/>
        </p:blipFill>
        <p:spPr>
          <a:xfrm>
            <a:off x="5029199" y="949424"/>
            <a:ext cx="7162801" cy="5908576"/>
          </a:xfrm>
          <a:prstGeom prst="rect">
            <a:avLst/>
          </a:prstGeom>
        </p:spPr>
      </p:pic>
    </p:spTree>
    <p:extLst>
      <p:ext uri="{BB962C8B-B14F-4D97-AF65-F5344CB8AC3E}">
        <p14:creationId xmlns:p14="http://schemas.microsoft.com/office/powerpoint/2010/main" val="1819375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C49A39-34C2-7B49-9C0E-F9704629DBF7}"/>
              </a:ext>
            </a:extLst>
          </p:cNvPr>
          <p:cNvPicPr>
            <a:picLocks noChangeAspect="1"/>
          </p:cNvPicPr>
          <p:nvPr/>
        </p:nvPicPr>
        <p:blipFill>
          <a:blip r:embed="rId2"/>
          <a:stretch>
            <a:fillRect/>
          </a:stretch>
        </p:blipFill>
        <p:spPr>
          <a:xfrm>
            <a:off x="3778714" y="1872867"/>
            <a:ext cx="5031457" cy="3378788"/>
          </a:xfrm>
          <a:prstGeom prst="rect">
            <a:avLst/>
          </a:prstGeom>
        </p:spPr>
      </p:pic>
    </p:spTree>
    <p:extLst>
      <p:ext uri="{BB962C8B-B14F-4D97-AF65-F5344CB8AC3E}">
        <p14:creationId xmlns:p14="http://schemas.microsoft.com/office/powerpoint/2010/main" val="362074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57882A-FEAA-D548-A821-27F1873FAF7E}"/>
              </a:ext>
            </a:extLst>
          </p:cNvPr>
          <p:cNvSpPr>
            <a:spLocks noGrp="1"/>
          </p:cNvSpPr>
          <p:nvPr>
            <p:ph type="ctrTitle"/>
          </p:nvPr>
        </p:nvSpPr>
        <p:spPr>
          <a:xfrm>
            <a:off x="1524000" y="620871"/>
            <a:ext cx="9144000" cy="1006475"/>
          </a:xfrm>
        </p:spPr>
        <p:txBody>
          <a:bodyPr/>
          <a:lstStyle/>
          <a:p>
            <a:r>
              <a:rPr lang="en-US" dirty="0"/>
              <a:t>(meta)genome mining</a:t>
            </a:r>
          </a:p>
        </p:txBody>
      </p:sp>
      <p:sp>
        <p:nvSpPr>
          <p:cNvPr id="6" name="Subtitle 5">
            <a:extLst>
              <a:ext uri="{FF2B5EF4-FFF2-40B4-BE49-F238E27FC236}">
                <a16:creationId xmlns:a16="http://schemas.microsoft.com/office/drawing/2014/main" id="{3C1333F0-5276-1D49-B979-E969FFCC63C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8</a:t>
            </a:fld>
            <a:endParaRPr lang="en-US"/>
          </a:p>
        </p:txBody>
      </p:sp>
      <p:pic>
        <p:nvPicPr>
          <p:cNvPr id="2" name="Picture 1">
            <a:extLst>
              <a:ext uri="{FF2B5EF4-FFF2-40B4-BE49-F238E27FC236}">
                <a16:creationId xmlns:a16="http://schemas.microsoft.com/office/drawing/2014/main" id="{92A720FB-684D-F348-B562-160CA998C7B3}"/>
              </a:ext>
            </a:extLst>
          </p:cNvPr>
          <p:cNvPicPr>
            <a:picLocks noChangeAspect="1"/>
          </p:cNvPicPr>
          <p:nvPr/>
        </p:nvPicPr>
        <p:blipFill>
          <a:blip r:embed="rId2"/>
          <a:stretch>
            <a:fillRect/>
          </a:stretch>
        </p:blipFill>
        <p:spPr>
          <a:xfrm>
            <a:off x="1752600" y="2779801"/>
            <a:ext cx="8915400" cy="3378200"/>
          </a:xfrm>
          <a:prstGeom prst="rect">
            <a:avLst/>
          </a:prstGeom>
        </p:spPr>
      </p:pic>
      <p:sp>
        <p:nvSpPr>
          <p:cNvPr id="3" name="TextBox 2">
            <a:extLst>
              <a:ext uri="{FF2B5EF4-FFF2-40B4-BE49-F238E27FC236}">
                <a16:creationId xmlns:a16="http://schemas.microsoft.com/office/drawing/2014/main" id="{7FCDBC08-83AA-EA44-843F-042BF0EBF8CF}"/>
              </a:ext>
            </a:extLst>
          </p:cNvPr>
          <p:cNvSpPr txBox="1"/>
          <p:nvPr/>
        </p:nvSpPr>
        <p:spPr>
          <a:xfrm>
            <a:off x="777490" y="1627346"/>
            <a:ext cx="11011739" cy="954107"/>
          </a:xfrm>
          <a:prstGeom prst="rect">
            <a:avLst/>
          </a:prstGeom>
          <a:noFill/>
        </p:spPr>
        <p:txBody>
          <a:bodyPr wrap="square" rtlCol="0">
            <a:spAutoFit/>
          </a:bodyPr>
          <a:lstStyle/>
          <a:p>
            <a:r>
              <a:rPr lang="en-US" sz="2800" dirty="0">
                <a:solidFill>
                  <a:srgbClr val="FF0000"/>
                </a:solidFill>
              </a:rPr>
              <a:t>Targeted search of genomes for specific pathways or genes with important economic values using advanced computational data mining approaches</a:t>
            </a:r>
          </a:p>
        </p:txBody>
      </p:sp>
    </p:spTree>
    <p:extLst>
      <p:ext uri="{BB962C8B-B14F-4D97-AF65-F5344CB8AC3E}">
        <p14:creationId xmlns:p14="http://schemas.microsoft.com/office/powerpoint/2010/main" val="262959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51294F57-3D63-C04B-BC76-3EE8A81DE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04BB7-667F-9147-AED1-78BC2F679CC6}" type="slidenum">
              <a:rPr lang="zh-CN" altLang="en-US" sz="1400"/>
              <a:pPr>
                <a:spcBef>
                  <a:spcPct val="0"/>
                </a:spcBef>
                <a:buFontTx/>
                <a:buNone/>
              </a:pPr>
              <a:t>9</a:t>
            </a:fld>
            <a:endParaRPr lang="en-US" altLang="zh-CN" sz="1400"/>
          </a:p>
        </p:txBody>
      </p:sp>
      <p:pic>
        <p:nvPicPr>
          <p:cNvPr id="86018" name="Picture 3">
            <a:extLst>
              <a:ext uri="{FF2B5EF4-FFF2-40B4-BE49-F238E27FC236}">
                <a16:creationId xmlns:a16="http://schemas.microsoft.com/office/drawing/2014/main" id="{FCAAAB78-691F-A447-A22B-82D174F54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08CFDB4D-5D8F-3C4B-8829-FEF123BF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4" y="3781352"/>
            <a:ext cx="10809872" cy="228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F04D-D81F-0D43-8078-D1F8392C54FD}"/>
              </a:ext>
            </a:extLst>
          </p:cNvPr>
          <p:cNvSpPr txBox="1"/>
          <p:nvPr/>
        </p:nvSpPr>
        <p:spPr>
          <a:xfrm>
            <a:off x="1524000" y="3319687"/>
            <a:ext cx="8533939" cy="461665"/>
          </a:xfrm>
          <a:prstGeom prst="rect">
            <a:avLst/>
          </a:prstGeom>
          <a:noFill/>
        </p:spPr>
        <p:txBody>
          <a:bodyPr wrap="none" rtlCol="0">
            <a:spAutoFit/>
          </a:bodyPr>
          <a:lstStyle/>
          <a:p>
            <a:r>
              <a:rPr lang="en-US" sz="2400" dirty="0">
                <a:solidFill>
                  <a:srgbClr val="FF0000"/>
                </a:solidFill>
              </a:rPr>
              <a:t>Defense island</a:t>
            </a:r>
            <a:r>
              <a:rPr lang="en-US" sz="2400" dirty="0"/>
              <a:t>: gene clusters that encode antiphage defense genes</a:t>
            </a:r>
          </a:p>
        </p:txBody>
      </p:sp>
    </p:spTree>
    <p:extLst>
      <p:ext uri="{BB962C8B-B14F-4D97-AF65-F5344CB8AC3E}">
        <p14:creationId xmlns:p14="http://schemas.microsoft.com/office/powerpoint/2010/main" val="2318575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3445</Words>
  <Application>Microsoft Macintosh PowerPoint</Application>
  <PresentationFormat>Widescreen</PresentationFormat>
  <Paragraphs>456</Paragraphs>
  <Slides>73</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Harding</vt:lpstr>
      <vt:lpstr>Minion Pro</vt:lpstr>
      <vt:lpstr>Arial</vt:lpstr>
      <vt:lpstr>Calibri</vt:lpstr>
      <vt:lpstr>Calibri Light</vt:lpstr>
      <vt:lpstr>Courier</vt:lpstr>
      <vt:lpstr>Helvetica</vt:lpstr>
      <vt:lpstr>Verdana</vt:lpstr>
      <vt:lpstr>Wingdings</vt:lpstr>
      <vt:lpstr>Office Theme</vt:lpstr>
      <vt:lpstr>Computational Biology Summer Workshop</vt:lpstr>
      <vt:lpstr>Schedule (June 20 and 23, FIC 111)</vt:lpstr>
      <vt:lpstr>acknowledgements</vt:lpstr>
      <vt:lpstr>what you need to know</vt:lpstr>
      <vt:lpstr>lower your expectations</vt:lpstr>
      <vt:lpstr>about the project</vt:lpstr>
      <vt:lpstr>steps</vt:lpstr>
      <vt:lpstr>(meta)genome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Schedule (June 20 and 23, FIC 111)</vt:lpstr>
      <vt:lpstr>PowerPoint Presentation</vt:lpstr>
      <vt:lpstr>PowerPoint Presentation</vt:lpstr>
      <vt:lpstr>PowerPoint Presentation</vt:lpstr>
      <vt:lpstr>PowerPoint Presentation</vt:lpstr>
      <vt:lpstr>PowerPoint Presentation</vt:lpstr>
      <vt:lpstr>Part 1</vt:lpstr>
      <vt:lpstr>Unified Human Gastrointestinal Genome (UHGG)</vt:lpstr>
      <vt:lpstr>Unified Human Gastrointestinal Genome (UHGG)</vt:lpstr>
      <vt:lpstr>45 Bacteroides genomes from UHGG</vt:lpstr>
      <vt:lpstr>Use Crane OnDemand Rstudio server:</vt:lpstr>
      <vt:lpstr>PowerPoint Presentation</vt:lpstr>
      <vt:lpstr>PowerPoint Presentation</vt:lpstr>
      <vt:lpstr>PowerPoint Presentation</vt:lpstr>
      <vt:lpstr>The Overall Statistics of 45 genomes</vt:lpstr>
      <vt:lpstr>PowerPoint Presentation</vt:lpstr>
      <vt:lpstr>Group comparison for 45 genomes.</vt:lpstr>
      <vt:lpstr>Part 2</vt:lpstr>
      <vt:lpstr>Run dbCAN3 for CAZyme and CGC annotation</vt:lpstr>
      <vt:lpstr>CAZyme and CGC analyses</vt:lpstr>
      <vt:lpstr>PowerPoint Presentation</vt:lpstr>
      <vt:lpstr>PowerPoint Presentation</vt:lpstr>
      <vt:lpstr>PowerPoint Presentation</vt:lpstr>
      <vt:lpstr>PowerPoint Presentation</vt:lpstr>
      <vt:lpstr>PowerPoint Presentation</vt:lpstr>
      <vt:lpstr>PowerPoint Presentation</vt:lpstr>
      <vt:lpstr>Pangenomics by anvi'o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Pfam annotation for non-signature genes (nSGs)</vt:lpstr>
      <vt:lpstr>Pfam unannotated protein clusters for nSGs</vt:lpstr>
      <vt:lpstr>PowerPoint Presentation</vt:lpstr>
      <vt:lpstr>PowerPoint Presentation</vt:lpstr>
      <vt:lpstr>CGCs clustering</vt:lpstr>
      <vt:lpstr>CGCs clustering results</vt:lpstr>
      <vt:lpstr>CGCs clustering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Summer Workshop</dc:title>
  <dc:creator>Tang Li</dc:creator>
  <cp:lastModifiedBy>Tang Li</cp:lastModifiedBy>
  <cp:revision>11</cp:revision>
  <dcterms:created xsi:type="dcterms:W3CDTF">2022-06-20T00:19:36Z</dcterms:created>
  <dcterms:modified xsi:type="dcterms:W3CDTF">2022-06-20T03:53:35Z</dcterms:modified>
</cp:coreProperties>
</file>